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9" r:id="rId1"/>
    <p:sldMasterId id="2147483694" r:id="rId2"/>
    <p:sldMasterId id="2147483648" r:id="rId3"/>
    <p:sldMasterId id="2147483666" r:id="rId4"/>
    <p:sldMasterId id="2147483675" r:id="rId5"/>
  </p:sldMasterIdLst>
  <p:notesMasterIdLst>
    <p:notesMasterId r:id="rId23"/>
  </p:notesMasterIdLst>
  <p:handoutMasterIdLst>
    <p:handoutMasterId r:id="rId24"/>
  </p:handoutMasterIdLst>
  <p:sldIdLst>
    <p:sldId id="256" r:id="rId6"/>
    <p:sldId id="265" r:id="rId7"/>
    <p:sldId id="363" r:id="rId8"/>
    <p:sldId id="369" r:id="rId9"/>
    <p:sldId id="368" r:id="rId10"/>
    <p:sldId id="361" r:id="rId11"/>
    <p:sldId id="257" r:id="rId12"/>
    <p:sldId id="359" r:id="rId13"/>
    <p:sldId id="371" r:id="rId14"/>
    <p:sldId id="370" r:id="rId15"/>
    <p:sldId id="360" r:id="rId16"/>
    <p:sldId id="364" r:id="rId17"/>
    <p:sldId id="365" r:id="rId18"/>
    <p:sldId id="366" r:id="rId19"/>
    <p:sldId id="367" r:id="rId20"/>
    <p:sldId id="328" r:id="rId21"/>
    <p:sldId id="327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2" autoAdjust="0"/>
    <p:restoredTop sz="92941" autoAdjust="0"/>
  </p:normalViewPr>
  <p:slideViewPr>
    <p:cSldViewPr snapToGrid="0">
      <p:cViewPr varScale="1">
        <p:scale>
          <a:sx n="104" d="100"/>
          <a:sy n="104" d="100"/>
        </p:scale>
        <p:origin x="24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29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Sheet1!$A$2:$A$101</c:f>
              <c:numCache>
                <c:formatCode>General</c:formatCode>
                <c:ptCount val="100"/>
                <c:pt idx="0">
                  <c:v>1341</c:v>
                </c:pt>
                <c:pt idx="1">
                  <c:v>60</c:v>
                </c:pt>
                <c:pt idx="2">
                  <c:v>167</c:v>
                </c:pt>
                <c:pt idx="3">
                  <c:v>35</c:v>
                </c:pt>
                <c:pt idx="4">
                  <c:v>18</c:v>
                </c:pt>
                <c:pt idx="5">
                  <c:v>20</c:v>
                </c:pt>
                <c:pt idx="6">
                  <c:v>16</c:v>
                </c:pt>
                <c:pt idx="7">
                  <c:v>21</c:v>
                </c:pt>
                <c:pt idx="8">
                  <c:v>39</c:v>
                </c:pt>
                <c:pt idx="9">
                  <c:v>19</c:v>
                </c:pt>
                <c:pt idx="10">
                  <c:v>25</c:v>
                </c:pt>
                <c:pt idx="11">
                  <c:v>20</c:v>
                </c:pt>
                <c:pt idx="12">
                  <c:v>18</c:v>
                </c:pt>
                <c:pt idx="13">
                  <c:v>23</c:v>
                </c:pt>
                <c:pt idx="14">
                  <c:v>39</c:v>
                </c:pt>
                <c:pt idx="15">
                  <c:v>147</c:v>
                </c:pt>
                <c:pt idx="16">
                  <c:v>145</c:v>
                </c:pt>
                <c:pt idx="17">
                  <c:v>448</c:v>
                </c:pt>
                <c:pt idx="18">
                  <c:v>162</c:v>
                </c:pt>
                <c:pt idx="19">
                  <c:v>151</c:v>
                </c:pt>
                <c:pt idx="20">
                  <c:v>184</c:v>
                </c:pt>
                <c:pt idx="21">
                  <c:v>215</c:v>
                </c:pt>
                <c:pt idx="22">
                  <c:v>347</c:v>
                </c:pt>
                <c:pt idx="23">
                  <c:v>263</c:v>
                </c:pt>
                <c:pt idx="24">
                  <c:v>328</c:v>
                </c:pt>
                <c:pt idx="25">
                  <c:v>213</c:v>
                </c:pt>
                <c:pt idx="26">
                  <c:v>178</c:v>
                </c:pt>
                <c:pt idx="27">
                  <c:v>54</c:v>
                </c:pt>
                <c:pt idx="28">
                  <c:v>44</c:v>
                </c:pt>
                <c:pt idx="29">
                  <c:v>46</c:v>
                </c:pt>
                <c:pt idx="30">
                  <c:v>45</c:v>
                </c:pt>
                <c:pt idx="31">
                  <c:v>72</c:v>
                </c:pt>
                <c:pt idx="32">
                  <c:v>166</c:v>
                </c:pt>
                <c:pt idx="33">
                  <c:v>59</c:v>
                </c:pt>
                <c:pt idx="34">
                  <c:v>74</c:v>
                </c:pt>
                <c:pt idx="35">
                  <c:v>52</c:v>
                </c:pt>
                <c:pt idx="36">
                  <c:v>70</c:v>
                </c:pt>
                <c:pt idx="37">
                  <c:v>41</c:v>
                </c:pt>
                <c:pt idx="38">
                  <c:v>52</c:v>
                </c:pt>
                <c:pt idx="39">
                  <c:v>55</c:v>
                </c:pt>
                <c:pt idx="40">
                  <c:v>98</c:v>
                </c:pt>
                <c:pt idx="41">
                  <c:v>92</c:v>
                </c:pt>
                <c:pt idx="42">
                  <c:v>103</c:v>
                </c:pt>
                <c:pt idx="43">
                  <c:v>74</c:v>
                </c:pt>
                <c:pt idx="44">
                  <c:v>71</c:v>
                </c:pt>
                <c:pt idx="45">
                  <c:v>114</c:v>
                </c:pt>
                <c:pt idx="46">
                  <c:v>98</c:v>
                </c:pt>
                <c:pt idx="47">
                  <c:v>100</c:v>
                </c:pt>
                <c:pt idx="48">
                  <c:v>67</c:v>
                </c:pt>
                <c:pt idx="49">
                  <c:v>87</c:v>
                </c:pt>
                <c:pt idx="50">
                  <c:v>151</c:v>
                </c:pt>
                <c:pt idx="51">
                  <c:v>71</c:v>
                </c:pt>
                <c:pt idx="52">
                  <c:v>77</c:v>
                </c:pt>
                <c:pt idx="53">
                  <c:v>130</c:v>
                </c:pt>
                <c:pt idx="54">
                  <c:v>71</c:v>
                </c:pt>
                <c:pt idx="55">
                  <c:v>50</c:v>
                </c:pt>
                <c:pt idx="56">
                  <c:v>50</c:v>
                </c:pt>
                <c:pt idx="57">
                  <c:v>70</c:v>
                </c:pt>
                <c:pt idx="58">
                  <c:v>58</c:v>
                </c:pt>
                <c:pt idx="59">
                  <c:v>111</c:v>
                </c:pt>
                <c:pt idx="60">
                  <c:v>134</c:v>
                </c:pt>
                <c:pt idx="61">
                  <c:v>68</c:v>
                </c:pt>
                <c:pt idx="62">
                  <c:v>97</c:v>
                </c:pt>
                <c:pt idx="63">
                  <c:v>193</c:v>
                </c:pt>
                <c:pt idx="64">
                  <c:v>142</c:v>
                </c:pt>
                <c:pt idx="65">
                  <c:v>55</c:v>
                </c:pt>
                <c:pt idx="66">
                  <c:v>40</c:v>
                </c:pt>
                <c:pt idx="67">
                  <c:v>35</c:v>
                </c:pt>
                <c:pt idx="68">
                  <c:v>63</c:v>
                </c:pt>
                <c:pt idx="69">
                  <c:v>190</c:v>
                </c:pt>
                <c:pt idx="70">
                  <c:v>67</c:v>
                </c:pt>
                <c:pt idx="71">
                  <c:v>59</c:v>
                </c:pt>
                <c:pt idx="72">
                  <c:v>33</c:v>
                </c:pt>
                <c:pt idx="73">
                  <c:v>31</c:v>
                </c:pt>
                <c:pt idx="74">
                  <c:v>87</c:v>
                </c:pt>
                <c:pt idx="75">
                  <c:v>40</c:v>
                </c:pt>
                <c:pt idx="76">
                  <c:v>56</c:v>
                </c:pt>
                <c:pt idx="77">
                  <c:v>37</c:v>
                </c:pt>
                <c:pt idx="78">
                  <c:v>91</c:v>
                </c:pt>
                <c:pt idx="79">
                  <c:v>34</c:v>
                </c:pt>
                <c:pt idx="80">
                  <c:v>37</c:v>
                </c:pt>
                <c:pt idx="81">
                  <c:v>48</c:v>
                </c:pt>
                <c:pt idx="82">
                  <c:v>53</c:v>
                </c:pt>
                <c:pt idx="83">
                  <c:v>45</c:v>
                </c:pt>
                <c:pt idx="84">
                  <c:v>33</c:v>
                </c:pt>
                <c:pt idx="85">
                  <c:v>35</c:v>
                </c:pt>
                <c:pt idx="86">
                  <c:v>44</c:v>
                </c:pt>
                <c:pt idx="87">
                  <c:v>87</c:v>
                </c:pt>
                <c:pt idx="88">
                  <c:v>78</c:v>
                </c:pt>
                <c:pt idx="89">
                  <c:v>55</c:v>
                </c:pt>
                <c:pt idx="90">
                  <c:v>42</c:v>
                </c:pt>
                <c:pt idx="91">
                  <c:v>64</c:v>
                </c:pt>
                <c:pt idx="92">
                  <c:v>44</c:v>
                </c:pt>
                <c:pt idx="93">
                  <c:v>31</c:v>
                </c:pt>
                <c:pt idx="94">
                  <c:v>43</c:v>
                </c:pt>
                <c:pt idx="95">
                  <c:v>57</c:v>
                </c:pt>
                <c:pt idx="96">
                  <c:v>42</c:v>
                </c:pt>
                <c:pt idx="97">
                  <c:v>44</c:v>
                </c:pt>
                <c:pt idx="98">
                  <c:v>48</c:v>
                </c:pt>
                <c:pt idx="99">
                  <c:v>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A6-48F4-8A96-2DE2CD54B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42885231"/>
        <c:axId val="1894450575"/>
      </c:lineChart>
      <c:catAx>
        <c:axId val="184288523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4450575"/>
        <c:crosses val="autoZero"/>
        <c:auto val="1"/>
        <c:lblAlgn val="ctr"/>
        <c:lblOffset val="100"/>
        <c:noMultiLvlLbl val="0"/>
      </c:catAx>
      <c:valAx>
        <c:axId val="189445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2885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Sheet1!$A$2:$A$26</c:f>
              <c:numCache>
                <c:formatCode>General</c:formatCode>
                <c:ptCount val="25"/>
                <c:pt idx="0">
                  <c:v>2.72</c:v>
                </c:pt>
                <c:pt idx="1">
                  <c:v>1.94</c:v>
                </c:pt>
                <c:pt idx="2">
                  <c:v>4.12</c:v>
                </c:pt>
                <c:pt idx="3">
                  <c:v>3.36</c:v>
                </c:pt>
                <c:pt idx="4">
                  <c:v>2.69</c:v>
                </c:pt>
                <c:pt idx="5">
                  <c:v>2.59</c:v>
                </c:pt>
                <c:pt idx="6">
                  <c:v>2.85</c:v>
                </c:pt>
                <c:pt idx="7">
                  <c:v>2.81</c:v>
                </c:pt>
                <c:pt idx="8">
                  <c:v>3.17</c:v>
                </c:pt>
                <c:pt idx="9">
                  <c:v>4</c:v>
                </c:pt>
                <c:pt idx="10">
                  <c:v>4.3899999999999997</c:v>
                </c:pt>
                <c:pt idx="11">
                  <c:v>2.13</c:v>
                </c:pt>
                <c:pt idx="12">
                  <c:v>2.66</c:v>
                </c:pt>
                <c:pt idx="13">
                  <c:v>1.87</c:v>
                </c:pt>
                <c:pt idx="14">
                  <c:v>5.27</c:v>
                </c:pt>
                <c:pt idx="15">
                  <c:v>2.0299999999999998</c:v>
                </c:pt>
                <c:pt idx="16">
                  <c:v>1.83</c:v>
                </c:pt>
                <c:pt idx="17">
                  <c:v>4.12</c:v>
                </c:pt>
                <c:pt idx="18">
                  <c:v>2.76</c:v>
                </c:pt>
                <c:pt idx="19">
                  <c:v>15.14</c:v>
                </c:pt>
                <c:pt idx="20">
                  <c:v>3.74</c:v>
                </c:pt>
                <c:pt idx="21">
                  <c:v>3.29</c:v>
                </c:pt>
                <c:pt idx="22">
                  <c:v>4.92</c:v>
                </c:pt>
                <c:pt idx="23">
                  <c:v>3.87</c:v>
                </c:pt>
                <c:pt idx="24">
                  <c:v>4.38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62D-4231-B261-F7A1FA75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9261343"/>
        <c:axId val="1616706991"/>
      </c:lineChart>
      <c:catAx>
        <c:axId val="174926134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6706991"/>
        <c:crosses val="autoZero"/>
        <c:auto val="1"/>
        <c:lblAlgn val="ctr"/>
        <c:lblOffset val="100"/>
        <c:noMultiLvlLbl val="0"/>
      </c:catAx>
      <c:valAx>
        <c:axId val="161670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9261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72C4B-4FA7-4901-82FB-FBD29757432F}" type="datetimeFigureOut">
              <a:rPr lang="pt-PT" smtClean="0"/>
              <a:t>12/12/2019</a:t>
            </a:fld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16DFB-F794-4F6A-B3C0-17D90736B54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77104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F89FC-8F1D-4061-A83E-B64D494EB28B}" type="datetimeFigureOut">
              <a:rPr lang="pt-PT" smtClean="0"/>
              <a:t>12/12/2019</a:t>
            </a:fld>
            <a:endParaRPr lang="pt-P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05886-22BD-41A2-A449-D8AF77FF88F9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134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4638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8077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8789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80355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486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91627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8671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204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591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381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2557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617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2859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16854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05886-22BD-41A2-A449-D8AF77FF88F9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995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9" Type="http://schemas.openxmlformats.org/officeDocument/2006/relationships/image" Target="../media/image57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0.png"/><Relationship Id="rId47" Type="http://schemas.openxmlformats.org/officeDocument/2006/relationships/image" Target="../media/image65.png"/><Relationship Id="rId50" Type="http://schemas.openxmlformats.org/officeDocument/2006/relationships/image" Target="../media/image68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pn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3" Type="http://schemas.openxmlformats.org/officeDocument/2006/relationships/image" Target="../media/image71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2.png"/><Relationship Id="rId52" Type="http://schemas.openxmlformats.org/officeDocument/2006/relationships/image" Target="../media/image7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8" Type="http://schemas.openxmlformats.org/officeDocument/2006/relationships/image" Target="../media/image26.png"/><Relationship Id="rId51" Type="http://schemas.openxmlformats.org/officeDocument/2006/relationships/image" Target="../media/image69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png"/><Relationship Id="rId38" Type="http://schemas.openxmlformats.org/officeDocument/2006/relationships/image" Target="../media/image56.png"/><Relationship Id="rId46" Type="http://schemas.openxmlformats.org/officeDocument/2006/relationships/image" Target="../media/image64.png"/><Relationship Id="rId20" Type="http://schemas.openxmlformats.org/officeDocument/2006/relationships/image" Target="../media/image38.png"/><Relationship Id="rId41" Type="http://schemas.openxmlformats.org/officeDocument/2006/relationships/image" Target="../media/image5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36" Type="http://schemas.openxmlformats.org/officeDocument/2006/relationships/image" Target="../media/image54.png"/><Relationship Id="rId49" Type="http://schemas.openxmlformats.org/officeDocument/2006/relationships/image" Target="../media/image67.png"/></Relationships>
</file>

<file path=ppt/slideLayouts/_rels/slideLayout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9" Type="http://schemas.openxmlformats.org/officeDocument/2006/relationships/image" Target="../media/image109.png"/><Relationship Id="rId21" Type="http://schemas.openxmlformats.org/officeDocument/2006/relationships/image" Target="../media/image91.png"/><Relationship Id="rId34" Type="http://schemas.openxmlformats.org/officeDocument/2006/relationships/image" Target="../media/image104.png"/><Relationship Id="rId42" Type="http://schemas.openxmlformats.org/officeDocument/2006/relationships/image" Target="../media/image112.png"/><Relationship Id="rId47" Type="http://schemas.openxmlformats.org/officeDocument/2006/relationships/image" Target="../media/image117.png"/><Relationship Id="rId50" Type="http://schemas.openxmlformats.org/officeDocument/2006/relationships/image" Target="../media/image120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9" Type="http://schemas.openxmlformats.org/officeDocument/2006/relationships/image" Target="../media/image99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45" Type="http://schemas.openxmlformats.org/officeDocument/2006/relationships/image" Target="../media/image115.png"/><Relationship Id="rId53" Type="http://schemas.openxmlformats.org/officeDocument/2006/relationships/image" Target="../media/image123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4" Type="http://schemas.openxmlformats.org/officeDocument/2006/relationships/image" Target="../media/image114.png"/><Relationship Id="rId52" Type="http://schemas.openxmlformats.org/officeDocument/2006/relationships/image" Target="../media/image122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48" Type="http://schemas.openxmlformats.org/officeDocument/2006/relationships/image" Target="../media/image118.png"/><Relationship Id="rId8" Type="http://schemas.openxmlformats.org/officeDocument/2006/relationships/image" Target="../media/image78.png"/><Relationship Id="rId51" Type="http://schemas.openxmlformats.org/officeDocument/2006/relationships/image" Target="../media/image121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46" Type="http://schemas.openxmlformats.org/officeDocument/2006/relationships/image" Target="../media/image116.png"/><Relationship Id="rId20" Type="http://schemas.openxmlformats.org/officeDocument/2006/relationships/image" Target="../media/image90.png"/><Relationship Id="rId41" Type="http://schemas.openxmlformats.org/officeDocument/2006/relationships/image" Target="../media/image11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6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49" Type="http://schemas.openxmlformats.org/officeDocument/2006/relationships/image" Target="../media/image11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328421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000" b="1" baseline="0"/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566686"/>
            <a:ext cx="9144000" cy="12409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enter subtitle</a:t>
            </a:r>
            <a:endParaRPr lang="pt-PT"/>
          </a:p>
        </p:txBody>
      </p:sp>
      <p:sp>
        <p:nvSpPr>
          <p:cNvPr id="7" name="Rectangle 6"/>
          <p:cNvSpPr/>
          <p:nvPr userDrawn="1"/>
        </p:nvSpPr>
        <p:spPr>
          <a:xfrm>
            <a:off x="0" y="5081046"/>
            <a:ext cx="12192000" cy="1480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86000" y="2243579"/>
            <a:ext cx="16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34841" y="5363850"/>
            <a:ext cx="6344828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3pPr>
            <a:lvl4pPr marL="13716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4pPr>
            <a:lvl5pPr marL="18288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© PRIMAVERA BSS, S.A. - &lt;Date&gt;</a:t>
            </a:r>
            <a:endParaRPr lang="pt-PT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33" y="1466418"/>
            <a:ext cx="1482934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inimal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952947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400" b="1" baseline="0">
                <a:ln w="635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5154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Photo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3" t="46208" r="163" b="20779"/>
          <a:stretch/>
        </p:blipFill>
        <p:spPr>
          <a:xfrm>
            <a:off x="-35322" y="755374"/>
            <a:ext cx="12220696" cy="2673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986621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>
                <a:ln w="635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0606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986621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>
                <a:ln w="635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1" b="31886"/>
          <a:stretch/>
        </p:blipFill>
        <p:spPr>
          <a:xfrm>
            <a:off x="0" y="771702"/>
            <a:ext cx="12192000" cy="26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55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Photo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986621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>
                <a:ln w="635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6" b="28207"/>
          <a:stretch/>
        </p:blipFill>
        <p:spPr>
          <a:xfrm>
            <a:off x="0" y="764498"/>
            <a:ext cx="12192000" cy="26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0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w/ Photo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986621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>
                <a:ln w="635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3" b="21996"/>
          <a:stretch/>
        </p:blipFill>
        <p:spPr>
          <a:xfrm>
            <a:off x="0" y="762001"/>
            <a:ext cx="12192000" cy="26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Photo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986621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>
                <a:ln w="635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51" b="23043"/>
          <a:stretch/>
        </p:blipFill>
        <p:spPr>
          <a:xfrm>
            <a:off x="0" y="762000"/>
            <a:ext cx="12192000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6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Photo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986621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>
                <a:ln w="635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55010" r="-96" b="12126"/>
          <a:stretch/>
        </p:blipFill>
        <p:spPr>
          <a:xfrm>
            <a:off x="0" y="762000"/>
            <a:ext cx="12192000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26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688996"/>
            <a:ext cx="12192000" cy="1480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952947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>
                <a:ln w="63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3371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5286" y="1288296"/>
            <a:ext cx="11221428" cy="4860000"/>
          </a:xfrm>
        </p:spPr>
        <p:txBody>
          <a:bodyPr/>
          <a:lstStyle>
            <a:lvl1pPr marL="0" indent="0">
              <a:buNone/>
              <a:defRPr/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286" y="440540"/>
            <a:ext cx="11221428" cy="7189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9509124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447314" y="0"/>
            <a:ext cx="386443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owchart: Off-page Connector 9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286" y="440540"/>
            <a:ext cx="7744426" cy="7189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664916" y="440540"/>
            <a:ext cx="3429226" cy="570826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180000" indent="0">
              <a:buNone/>
              <a:defRPr sz="1050">
                <a:solidFill>
                  <a:schemeClr val="bg1"/>
                </a:solidFill>
              </a:defRPr>
            </a:lvl2pPr>
            <a:lvl3pPr marL="360000" indent="0">
              <a:buNone/>
              <a:defRPr sz="1000">
                <a:solidFill>
                  <a:schemeClr val="bg1"/>
                </a:solidFill>
              </a:defRPr>
            </a:lvl3pPr>
            <a:lvl4pPr marL="540000" indent="0">
              <a:buNone/>
              <a:defRPr sz="900">
                <a:solidFill>
                  <a:schemeClr val="bg1"/>
                </a:solidFill>
              </a:defRPr>
            </a:lvl4pPr>
            <a:lvl5pPr marL="720000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5286" y="1288296"/>
            <a:ext cx="7744426" cy="4860000"/>
          </a:xfrm>
        </p:spPr>
        <p:txBody>
          <a:bodyPr/>
          <a:lstStyle>
            <a:lvl1pPr marL="0" indent="0">
              <a:buNone/>
              <a:defRPr/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86662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51988" y="2218381"/>
            <a:ext cx="562867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/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1988" y="3528978"/>
            <a:ext cx="5628670" cy="12409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enter subtitle</a:t>
            </a:r>
            <a:endParaRPr lang="pt-PT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556323" y="2139884"/>
            <a:ext cx="16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51988" y="5693787"/>
            <a:ext cx="5628670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3pPr>
            <a:lvl4pPr marL="13716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4pPr>
            <a:lvl5pPr marL="18288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© PRIMAVERA BSS, S.A. - &lt;Date&gt;</a:t>
            </a:r>
            <a:endParaRPr lang="pt-PT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56" y="1362723"/>
            <a:ext cx="1482934" cy="21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0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21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Half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5286" y="1288296"/>
            <a:ext cx="5760000" cy="4860000"/>
          </a:xfrm>
        </p:spPr>
        <p:txBody>
          <a:bodyPr/>
          <a:lstStyle>
            <a:lvl1pPr marL="0" indent="0">
              <a:buNone/>
              <a:defRPr/>
            </a:lvl1pPr>
            <a:lvl2pPr marL="180000" indent="0">
              <a:buNone/>
              <a:defRPr/>
            </a:lvl2pPr>
            <a:lvl3pPr marL="360000" indent="0">
              <a:buNone/>
              <a:defRPr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286" y="440540"/>
            <a:ext cx="11221428" cy="7189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1213170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s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owchart: Off-page Connector 17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286" y="440540"/>
            <a:ext cx="11221428" cy="7189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651725" y="1442248"/>
            <a:ext cx="7286706" cy="377105"/>
          </a:xfrm>
        </p:spPr>
        <p:txBody>
          <a:bodyPr lIns="0" tIns="0" rIns="0" bIns="0" anchor="ctr"/>
          <a:lstStyle>
            <a:lvl1pPr marL="0" indent="0">
              <a:buNone/>
              <a:defRPr sz="16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51725" y="2486109"/>
            <a:ext cx="7286706" cy="377105"/>
          </a:xfrm>
        </p:spPr>
        <p:txBody>
          <a:bodyPr lIns="0" tIns="0" rIns="0" bIns="0" anchor="ctr"/>
          <a:lstStyle>
            <a:lvl1pPr marL="0" indent="0">
              <a:buNone/>
              <a:defRPr sz="16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651725" y="3529970"/>
            <a:ext cx="7286706" cy="377105"/>
          </a:xfrm>
        </p:spPr>
        <p:txBody>
          <a:bodyPr lIns="0" tIns="0" rIns="0" bIns="0" anchor="ctr"/>
          <a:lstStyle>
            <a:lvl1pPr marL="0" indent="0">
              <a:buNone/>
              <a:defRPr sz="16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651725" y="4573831"/>
            <a:ext cx="7286706" cy="377105"/>
          </a:xfrm>
        </p:spPr>
        <p:txBody>
          <a:bodyPr lIns="0" tIns="0" rIns="0" bIns="0" anchor="ctr"/>
          <a:lstStyle>
            <a:lvl1pPr marL="0" indent="0">
              <a:buNone/>
              <a:defRPr sz="16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1651725" y="1828780"/>
            <a:ext cx="7286706" cy="57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1651725" y="2875865"/>
            <a:ext cx="7286706" cy="57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1651725" y="3926100"/>
            <a:ext cx="7286706" cy="57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1651725" y="4969790"/>
            <a:ext cx="7286706" cy="57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2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9" y="1480651"/>
            <a:ext cx="288000" cy="28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9" y="2530661"/>
            <a:ext cx="288000" cy="28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9" y="3574522"/>
            <a:ext cx="288000" cy="28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9" y="461838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4382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s w/ Images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Off-page Connector 32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286" y="440540"/>
            <a:ext cx="11221428" cy="7189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452061" y="1784056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1452061" y="2129476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4" name="Oval 3"/>
          <p:cNvSpPr/>
          <p:nvPr userDrawn="1"/>
        </p:nvSpPr>
        <p:spPr>
          <a:xfrm>
            <a:off x="654968" y="1784055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Oval 28"/>
          <p:cNvSpPr/>
          <p:nvPr userDrawn="1"/>
        </p:nvSpPr>
        <p:spPr>
          <a:xfrm>
            <a:off x="654968" y="2884451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Oval 31"/>
          <p:cNvSpPr/>
          <p:nvPr userDrawn="1"/>
        </p:nvSpPr>
        <p:spPr>
          <a:xfrm>
            <a:off x="654968" y="3984847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452061" y="2884451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1452061" y="3229871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2061" y="3984847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1452061" y="4330267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172506" y="1784056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42" name="Text Placeholder 18"/>
          <p:cNvSpPr>
            <a:spLocks noGrp="1"/>
          </p:cNvSpPr>
          <p:nvPr>
            <p:ph type="body" sz="quarter" idx="23" hasCustomPrompt="1"/>
          </p:nvPr>
        </p:nvSpPr>
        <p:spPr>
          <a:xfrm>
            <a:off x="5172506" y="2129476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43" name="Oval 42"/>
          <p:cNvSpPr/>
          <p:nvPr userDrawn="1"/>
        </p:nvSpPr>
        <p:spPr>
          <a:xfrm>
            <a:off x="4375413" y="1784055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Oval 43"/>
          <p:cNvSpPr/>
          <p:nvPr userDrawn="1"/>
        </p:nvSpPr>
        <p:spPr>
          <a:xfrm>
            <a:off x="4375413" y="2884451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Oval 44"/>
          <p:cNvSpPr/>
          <p:nvPr userDrawn="1"/>
        </p:nvSpPr>
        <p:spPr>
          <a:xfrm>
            <a:off x="4375413" y="3984847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172506" y="2884451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47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5172506" y="3229871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172506" y="3984847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49" name="Text Placeholder 18"/>
          <p:cNvSpPr>
            <a:spLocks noGrp="1"/>
          </p:cNvSpPr>
          <p:nvPr>
            <p:ph type="body" sz="quarter" idx="27" hasCustomPrompt="1"/>
          </p:nvPr>
        </p:nvSpPr>
        <p:spPr>
          <a:xfrm>
            <a:off x="5172506" y="4330267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892951" y="1784056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51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8892951" y="2129476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52" name="Oval 51"/>
          <p:cNvSpPr/>
          <p:nvPr userDrawn="1"/>
        </p:nvSpPr>
        <p:spPr>
          <a:xfrm>
            <a:off x="8095858" y="1784055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Oval 52"/>
          <p:cNvSpPr/>
          <p:nvPr userDrawn="1"/>
        </p:nvSpPr>
        <p:spPr>
          <a:xfrm>
            <a:off x="8095858" y="2884451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4" name="Oval 53"/>
          <p:cNvSpPr/>
          <p:nvPr userDrawn="1"/>
        </p:nvSpPr>
        <p:spPr>
          <a:xfrm>
            <a:off x="8095858" y="3984847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8892951" y="2884451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56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8892951" y="3229871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8892951" y="3984847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58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8892951" y="4330267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198766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s w/ Images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Off-page Connector 32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286" y="440540"/>
            <a:ext cx="11221428" cy="7189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452061" y="1784056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1452061" y="2129476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4" name="Oval 3"/>
          <p:cNvSpPr/>
          <p:nvPr userDrawn="1"/>
        </p:nvSpPr>
        <p:spPr>
          <a:xfrm>
            <a:off x="654968" y="1784055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Oval 28"/>
          <p:cNvSpPr/>
          <p:nvPr userDrawn="1"/>
        </p:nvSpPr>
        <p:spPr>
          <a:xfrm>
            <a:off x="654968" y="2884451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2" name="Oval 31"/>
          <p:cNvSpPr/>
          <p:nvPr userDrawn="1"/>
        </p:nvSpPr>
        <p:spPr>
          <a:xfrm>
            <a:off x="654968" y="3984847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452061" y="2884451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1452061" y="3229871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1452061" y="3984847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1452061" y="4330267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5172506" y="1784056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42" name="Text Placeholder 18"/>
          <p:cNvSpPr>
            <a:spLocks noGrp="1"/>
          </p:cNvSpPr>
          <p:nvPr>
            <p:ph type="body" sz="quarter" idx="23" hasCustomPrompt="1"/>
          </p:nvPr>
        </p:nvSpPr>
        <p:spPr>
          <a:xfrm>
            <a:off x="5172506" y="2129476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43" name="Oval 42"/>
          <p:cNvSpPr/>
          <p:nvPr userDrawn="1"/>
        </p:nvSpPr>
        <p:spPr>
          <a:xfrm>
            <a:off x="4375413" y="1784055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4" name="Oval 43"/>
          <p:cNvSpPr/>
          <p:nvPr userDrawn="1"/>
        </p:nvSpPr>
        <p:spPr>
          <a:xfrm>
            <a:off x="4375413" y="2884451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5" name="Oval 44"/>
          <p:cNvSpPr/>
          <p:nvPr userDrawn="1"/>
        </p:nvSpPr>
        <p:spPr>
          <a:xfrm>
            <a:off x="4375413" y="3984847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46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5172506" y="2884451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47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5172506" y="3229871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5172506" y="3984847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49" name="Text Placeholder 18"/>
          <p:cNvSpPr>
            <a:spLocks noGrp="1"/>
          </p:cNvSpPr>
          <p:nvPr>
            <p:ph type="body" sz="quarter" idx="27" hasCustomPrompt="1"/>
          </p:nvPr>
        </p:nvSpPr>
        <p:spPr>
          <a:xfrm>
            <a:off x="5172506" y="4330267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8892951" y="1784056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51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8892951" y="2129476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52" name="Oval 51"/>
          <p:cNvSpPr/>
          <p:nvPr userDrawn="1"/>
        </p:nvSpPr>
        <p:spPr>
          <a:xfrm>
            <a:off x="8095858" y="1784055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3" name="Oval 52"/>
          <p:cNvSpPr/>
          <p:nvPr userDrawn="1"/>
        </p:nvSpPr>
        <p:spPr>
          <a:xfrm>
            <a:off x="8095858" y="2884451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4" name="Oval 53"/>
          <p:cNvSpPr/>
          <p:nvPr userDrawn="1"/>
        </p:nvSpPr>
        <p:spPr>
          <a:xfrm>
            <a:off x="8095858" y="3984847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8892951" y="2884451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56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8892951" y="3229871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8892951" y="3984847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58" name="Text Placeholder 18"/>
          <p:cNvSpPr>
            <a:spLocks noGrp="1"/>
          </p:cNvSpPr>
          <p:nvPr>
            <p:ph type="body" sz="quarter" idx="33" hasCustomPrompt="1"/>
          </p:nvPr>
        </p:nvSpPr>
        <p:spPr>
          <a:xfrm>
            <a:off x="8892951" y="4330267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34" name="Oval 33"/>
          <p:cNvSpPr/>
          <p:nvPr userDrawn="1"/>
        </p:nvSpPr>
        <p:spPr>
          <a:xfrm>
            <a:off x="654968" y="508524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9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452061" y="5085243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40" name="Text Placeholder 18"/>
          <p:cNvSpPr>
            <a:spLocks noGrp="1"/>
          </p:cNvSpPr>
          <p:nvPr>
            <p:ph type="body" sz="quarter" idx="35" hasCustomPrompt="1"/>
          </p:nvPr>
        </p:nvSpPr>
        <p:spPr>
          <a:xfrm>
            <a:off x="1452061" y="5430663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59" name="Oval 58"/>
          <p:cNvSpPr/>
          <p:nvPr userDrawn="1"/>
        </p:nvSpPr>
        <p:spPr>
          <a:xfrm>
            <a:off x="4375413" y="508524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5172506" y="5085243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37" hasCustomPrompt="1"/>
          </p:nvPr>
        </p:nvSpPr>
        <p:spPr>
          <a:xfrm>
            <a:off x="5172506" y="5430663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  <p:sp>
        <p:nvSpPr>
          <p:cNvPr id="62" name="Oval 61"/>
          <p:cNvSpPr/>
          <p:nvPr userDrawn="1"/>
        </p:nvSpPr>
        <p:spPr>
          <a:xfrm>
            <a:off x="8095858" y="508524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8" hasCustomPrompt="1"/>
          </p:nvPr>
        </p:nvSpPr>
        <p:spPr>
          <a:xfrm>
            <a:off x="8892951" y="5085243"/>
            <a:ext cx="2772000" cy="326616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 baseline="0"/>
            </a:lvl1pPr>
            <a:lvl2pPr>
              <a:defRPr/>
            </a:lvl2pPr>
          </a:lstStyle>
          <a:p>
            <a:pPr lvl="0"/>
            <a:r>
              <a:rPr lang="en-US"/>
              <a:t>Click to enter the topic title</a:t>
            </a:r>
            <a:endParaRPr lang="pt-PT"/>
          </a:p>
        </p:txBody>
      </p:sp>
      <p:sp>
        <p:nvSpPr>
          <p:cNvPr id="64" name="Text Placeholder 18"/>
          <p:cNvSpPr>
            <a:spLocks noGrp="1"/>
          </p:cNvSpPr>
          <p:nvPr>
            <p:ph type="body" sz="quarter" idx="39" hasCustomPrompt="1"/>
          </p:nvPr>
        </p:nvSpPr>
        <p:spPr>
          <a:xfrm>
            <a:off x="8892951" y="5430663"/>
            <a:ext cx="2772000" cy="37457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/>
            </a:lvl1pPr>
          </a:lstStyle>
          <a:p>
            <a:pPr lvl="0"/>
            <a:r>
              <a:rPr lang="en-US"/>
              <a:t>Click to enter the topic description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0352008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e Column w/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48"/>
          <a:stretch/>
        </p:blipFill>
        <p:spPr>
          <a:xfrm>
            <a:off x="6543303" y="0"/>
            <a:ext cx="5731949" cy="6858000"/>
          </a:xfrm>
          <a:prstGeom prst="rect">
            <a:avLst/>
          </a:prstGeom>
        </p:spPr>
      </p:pic>
      <p:sp>
        <p:nvSpPr>
          <p:cNvPr id="13" name="Flowchart: Off-page Connector 12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87" y="440540"/>
            <a:ext cx="55332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8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6000" y="1288800"/>
            <a:ext cx="5533201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72924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e Column w/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2" r="6606"/>
          <a:stretch/>
        </p:blipFill>
        <p:spPr>
          <a:xfrm>
            <a:off x="6528986" y="0"/>
            <a:ext cx="5729173" cy="6858000"/>
          </a:xfrm>
          <a:prstGeom prst="rect">
            <a:avLst/>
          </a:prstGeom>
        </p:spPr>
      </p:pic>
      <p:sp>
        <p:nvSpPr>
          <p:cNvPr id="13" name="Flowchart: Off-page Connector 12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87" y="440540"/>
            <a:ext cx="55332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8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6000" y="1288800"/>
            <a:ext cx="5533201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48730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e Column w/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2"/>
          <a:stretch/>
        </p:blipFill>
        <p:spPr>
          <a:xfrm>
            <a:off x="6528986" y="-11723"/>
            <a:ext cx="5729173" cy="6869722"/>
          </a:xfrm>
          <a:prstGeom prst="rect">
            <a:avLst/>
          </a:prstGeom>
        </p:spPr>
      </p:pic>
      <p:sp>
        <p:nvSpPr>
          <p:cNvPr id="13" name="Flowchart: Off-page Connector 12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87" y="440540"/>
            <a:ext cx="55332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8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6000" y="1288800"/>
            <a:ext cx="5533201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5591999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e Column w/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9"/>
          <a:stretch/>
        </p:blipFill>
        <p:spPr>
          <a:xfrm>
            <a:off x="6528986" y="-23446"/>
            <a:ext cx="5729173" cy="6881446"/>
          </a:xfrm>
          <a:prstGeom prst="rect">
            <a:avLst/>
          </a:prstGeom>
        </p:spPr>
      </p:pic>
      <p:sp>
        <p:nvSpPr>
          <p:cNvPr id="13" name="Flowchart: Off-page Connector 12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87" y="440540"/>
            <a:ext cx="55332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8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6000" y="1288800"/>
            <a:ext cx="5533201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945324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e Column w/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8" r="19442"/>
          <a:stretch/>
        </p:blipFill>
        <p:spPr>
          <a:xfrm>
            <a:off x="6471139" y="1"/>
            <a:ext cx="5720861" cy="6857999"/>
          </a:xfrm>
          <a:prstGeom prst="rect">
            <a:avLst/>
          </a:prstGeom>
        </p:spPr>
      </p:pic>
      <p:sp>
        <p:nvSpPr>
          <p:cNvPr id="13" name="Flowchart: Off-page Connector 12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87" y="440540"/>
            <a:ext cx="55332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8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6000" y="1288800"/>
            <a:ext cx="5533201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902035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e Column w/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Off-page Connector 12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3513" y="440540"/>
            <a:ext cx="5533200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173512" y="435603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8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173512" y="1288800"/>
            <a:ext cx="5533201" cy="48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" r="37664"/>
          <a:stretch/>
        </p:blipFill>
        <p:spPr>
          <a:xfrm>
            <a:off x="0" y="-1"/>
            <a:ext cx="5709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4711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4225" y="2218381"/>
            <a:ext cx="562867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/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4225" y="3528978"/>
            <a:ext cx="5628670" cy="12409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enter subtitle</a:t>
            </a:r>
            <a:endParaRPr lang="pt-PT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98560" y="2139884"/>
            <a:ext cx="16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94225" y="5693787"/>
            <a:ext cx="5628670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3pPr>
            <a:lvl4pPr marL="13716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4pPr>
            <a:lvl5pPr marL="18288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© PRIMAVERA BSS, S.A. - &lt;Date&gt;</a:t>
            </a:r>
            <a:endParaRPr lang="pt-PT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93" y="1362723"/>
            <a:ext cx="1482934" cy="2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123" y="0"/>
            <a:ext cx="4574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006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286" y="440540"/>
            <a:ext cx="11221428" cy="7189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7227502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Off-page Connector 9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80108724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87388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447314" y="0"/>
            <a:ext cx="386443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owchart: Off-page Connector 9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286" y="440540"/>
            <a:ext cx="7036743" cy="7189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664916" y="440540"/>
            <a:ext cx="3429226" cy="570826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180000" indent="0">
              <a:buNone/>
              <a:defRPr sz="1050">
                <a:solidFill>
                  <a:schemeClr val="bg1"/>
                </a:solidFill>
              </a:defRPr>
            </a:lvl2pPr>
            <a:lvl3pPr marL="360000" indent="0">
              <a:buNone/>
              <a:defRPr sz="1000">
                <a:solidFill>
                  <a:schemeClr val="bg1"/>
                </a:solidFill>
              </a:defRPr>
            </a:lvl3pPr>
            <a:lvl4pPr marL="540000" indent="0">
              <a:buNone/>
              <a:defRPr sz="900">
                <a:solidFill>
                  <a:schemeClr val="bg1"/>
                </a:solidFill>
              </a:defRPr>
            </a:lvl4pPr>
            <a:lvl5pPr marL="720000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369530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N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126908" y="0"/>
            <a:ext cx="318483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owchart: Off-page Connector 9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5286" y="440540"/>
            <a:ext cx="7036743" cy="71895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38259" y="440540"/>
            <a:ext cx="2762135" cy="570826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180000" indent="0">
              <a:buNone/>
              <a:defRPr sz="1050">
                <a:solidFill>
                  <a:schemeClr val="tx1"/>
                </a:solidFill>
              </a:defRPr>
            </a:lvl2pPr>
            <a:lvl3pPr marL="360000" indent="0">
              <a:buNone/>
              <a:defRPr sz="1000">
                <a:solidFill>
                  <a:schemeClr val="tx1"/>
                </a:solidFill>
              </a:defRPr>
            </a:lvl3pPr>
            <a:lvl4pPr marL="540000" indent="0">
              <a:buNone/>
              <a:defRPr sz="900">
                <a:solidFill>
                  <a:schemeClr val="tx1"/>
                </a:solidFill>
              </a:defRPr>
            </a:lvl4pPr>
            <a:lvl5pPr marL="720000" indent="0"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126908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861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N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126908" y="0"/>
            <a:ext cx="3184836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Flowchart: Off-page Connector 9"/>
          <p:cNvSpPr/>
          <p:nvPr userDrawn="1"/>
        </p:nvSpPr>
        <p:spPr>
          <a:xfrm rot="10800000">
            <a:off x="11331018" y="6363092"/>
            <a:ext cx="375695" cy="494907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85286" y="44054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31019" y="6363093"/>
            <a:ext cx="375695" cy="49490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C83A66BD-29EC-42EB-B6B6-47E881A9BA7F}" type="slidenum">
              <a:rPr lang="pt-PT" smtClean="0"/>
              <a:pPr/>
              <a:t>‹#›</a:t>
            </a:fld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38259" y="440540"/>
            <a:ext cx="2762135" cy="570826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180000" indent="0">
              <a:buNone/>
              <a:defRPr sz="1050">
                <a:solidFill>
                  <a:schemeClr val="tx1"/>
                </a:solidFill>
              </a:defRPr>
            </a:lvl2pPr>
            <a:lvl3pPr marL="360000" indent="0">
              <a:buNone/>
              <a:defRPr sz="1000">
                <a:solidFill>
                  <a:schemeClr val="tx1"/>
                </a:solidFill>
              </a:defRPr>
            </a:lvl3pPr>
            <a:lvl4pPr marL="540000" indent="0">
              <a:buNone/>
              <a:defRPr sz="900">
                <a:solidFill>
                  <a:schemeClr val="tx1"/>
                </a:solidFill>
              </a:defRPr>
            </a:lvl4pPr>
            <a:lvl5pPr marL="720000" indent="0"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126908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3732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2" y="293016"/>
            <a:ext cx="4944376" cy="7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2" y="1329448"/>
            <a:ext cx="407547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479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9" y="311870"/>
            <a:ext cx="4944375" cy="7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9" y="1301096"/>
            <a:ext cx="407547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51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" y="142187"/>
            <a:ext cx="540000" cy="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5" y="142187"/>
            <a:ext cx="540000" cy="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68" y="142187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11" y="142187"/>
            <a:ext cx="540000" cy="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54" y="142187"/>
            <a:ext cx="540000" cy="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97" y="142187"/>
            <a:ext cx="540000" cy="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40" y="142187"/>
            <a:ext cx="540000" cy="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83" y="142187"/>
            <a:ext cx="540000" cy="5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6" y="142187"/>
            <a:ext cx="540000" cy="5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69" y="142187"/>
            <a:ext cx="540000" cy="5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12" y="142187"/>
            <a:ext cx="540000" cy="5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55" y="142187"/>
            <a:ext cx="540000" cy="5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8" y="142187"/>
            <a:ext cx="540000" cy="5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41" y="142187"/>
            <a:ext cx="540000" cy="54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84" y="142187"/>
            <a:ext cx="540000" cy="54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70" y="142187"/>
            <a:ext cx="540000" cy="54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27" y="142187"/>
            <a:ext cx="540000" cy="54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313" y="142187"/>
            <a:ext cx="540000" cy="5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5" y="913687"/>
            <a:ext cx="540000" cy="54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" y="913687"/>
            <a:ext cx="540000" cy="5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68" y="913687"/>
            <a:ext cx="540000" cy="5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11" y="913687"/>
            <a:ext cx="540000" cy="54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54" y="913687"/>
            <a:ext cx="540000" cy="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97" y="913687"/>
            <a:ext cx="540000" cy="54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40" y="913687"/>
            <a:ext cx="540000" cy="5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83" y="913687"/>
            <a:ext cx="540000" cy="54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6" y="913687"/>
            <a:ext cx="540000" cy="54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69" y="913687"/>
            <a:ext cx="540000" cy="54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12" y="913687"/>
            <a:ext cx="540000" cy="54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55" y="913687"/>
            <a:ext cx="540000" cy="54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8" y="913687"/>
            <a:ext cx="540000" cy="54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41" y="913687"/>
            <a:ext cx="540000" cy="54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84" y="913687"/>
            <a:ext cx="540000" cy="54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27" y="913687"/>
            <a:ext cx="540000" cy="54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570" y="913687"/>
            <a:ext cx="540000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313" y="913687"/>
            <a:ext cx="540000" cy="54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" y="1685187"/>
            <a:ext cx="540000" cy="54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5" y="1685187"/>
            <a:ext cx="540000" cy="54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68" y="1685187"/>
            <a:ext cx="540000" cy="54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11" y="1685187"/>
            <a:ext cx="540000" cy="54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54" y="1685187"/>
            <a:ext cx="540000" cy="54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397" y="1685187"/>
            <a:ext cx="540000" cy="5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140" y="1685187"/>
            <a:ext cx="540000" cy="540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83" y="1685187"/>
            <a:ext cx="540000" cy="540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26" y="1685187"/>
            <a:ext cx="540000" cy="540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69" y="1685187"/>
            <a:ext cx="540000" cy="54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12" y="1685187"/>
            <a:ext cx="540000" cy="540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55" y="1685187"/>
            <a:ext cx="540000" cy="540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8" y="1685187"/>
            <a:ext cx="540000" cy="540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41" y="1685187"/>
            <a:ext cx="540000" cy="540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84" y="1685187"/>
            <a:ext cx="540000" cy="54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27" y="168518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21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113908"/>
            <a:ext cx="540000" cy="5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1" y="113908"/>
            <a:ext cx="540000" cy="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13908"/>
            <a:ext cx="540000" cy="54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7" y="113908"/>
            <a:ext cx="540000" cy="5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75" y="113908"/>
            <a:ext cx="540000" cy="5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13" y="113908"/>
            <a:ext cx="540000" cy="54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51" y="113908"/>
            <a:ext cx="540000" cy="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89" y="113908"/>
            <a:ext cx="540000" cy="54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27" y="113908"/>
            <a:ext cx="540000" cy="5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65" y="113908"/>
            <a:ext cx="540000" cy="54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03" y="113908"/>
            <a:ext cx="540000" cy="5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641" y="113908"/>
            <a:ext cx="540000" cy="54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79" y="113908"/>
            <a:ext cx="540000" cy="54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17" y="113908"/>
            <a:ext cx="540000" cy="54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55" y="113908"/>
            <a:ext cx="540000" cy="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331" y="113908"/>
            <a:ext cx="540000" cy="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93" y="113908"/>
            <a:ext cx="540000" cy="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31" y="113908"/>
            <a:ext cx="540000" cy="54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1" y="794046"/>
            <a:ext cx="540000" cy="54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794046"/>
            <a:ext cx="540000" cy="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794046"/>
            <a:ext cx="540000" cy="54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7" y="794046"/>
            <a:ext cx="540000" cy="54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75" y="794046"/>
            <a:ext cx="540000" cy="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13" y="794046"/>
            <a:ext cx="540000" cy="5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51" y="794046"/>
            <a:ext cx="540000" cy="54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61" y="794046"/>
            <a:ext cx="540000" cy="54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27" y="794046"/>
            <a:ext cx="540000" cy="54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65" y="794046"/>
            <a:ext cx="540000" cy="54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03" y="794046"/>
            <a:ext cx="540000" cy="5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641" y="794046"/>
            <a:ext cx="540000" cy="54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79" y="794046"/>
            <a:ext cx="540000" cy="54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17" y="794046"/>
            <a:ext cx="540000" cy="54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55" y="794046"/>
            <a:ext cx="540000" cy="54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93" y="794046"/>
            <a:ext cx="540000" cy="54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331" y="794046"/>
            <a:ext cx="540000" cy="54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331" y="794046"/>
            <a:ext cx="540000" cy="54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3" y="1474184"/>
            <a:ext cx="540000" cy="54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1" y="1474184"/>
            <a:ext cx="540000" cy="54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474184"/>
            <a:ext cx="540000" cy="540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37" y="1474184"/>
            <a:ext cx="540000" cy="540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75" y="1474184"/>
            <a:ext cx="540000" cy="54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13" y="1474184"/>
            <a:ext cx="540000" cy="54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51" y="1474184"/>
            <a:ext cx="540000" cy="54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61" y="1474184"/>
            <a:ext cx="540000" cy="540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27" y="1474184"/>
            <a:ext cx="540000" cy="540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65" y="1474184"/>
            <a:ext cx="540000" cy="540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03" y="1474184"/>
            <a:ext cx="540000" cy="540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641" y="1474184"/>
            <a:ext cx="540000" cy="540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79" y="1474184"/>
            <a:ext cx="540000" cy="540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117" y="1474184"/>
            <a:ext cx="540000" cy="540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855" y="1474184"/>
            <a:ext cx="540000" cy="540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593" y="147418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51988" y="2218381"/>
            <a:ext cx="562867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/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51988" y="3528978"/>
            <a:ext cx="5628670" cy="12409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enter subtitle</a:t>
            </a:r>
            <a:endParaRPr lang="pt-PT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556323" y="2139884"/>
            <a:ext cx="16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51988" y="5693787"/>
            <a:ext cx="5628670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3pPr>
            <a:lvl4pPr marL="13716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4pPr>
            <a:lvl5pPr marL="18288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© PRIMAVERA BSS, S.A. - &lt;Date&gt;</a:t>
            </a:r>
            <a:endParaRPr lang="pt-PT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56" y="1362723"/>
            <a:ext cx="1482934" cy="21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4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94225" y="2218381"/>
            <a:ext cx="562867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3200" b="1" baseline="0"/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94225" y="3528978"/>
            <a:ext cx="5628670" cy="12409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enter subtitle</a:t>
            </a:r>
            <a:endParaRPr lang="pt-PT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98560" y="2139884"/>
            <a:ext cx="162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94225" y="5693787"/>
            <a:ext cx="5628670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800">
                <a:solidFill>
                  <a:schemeClr val="tx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3pPr>
            <a:lvl4pPr marL="13716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4pPr>
            <a:lvl5pPr marL="1828800" indent="0" algn="ctr">
              <a:lnSpc>
                <a:spcPct val="100000"/>
              </a:lnSpc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© PRIMAVERA BSS, S.A. - &lt;Date&gt;</a:t>
            </a:r>
            <a:endParaRPr lang="pt-PT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93" y="1362723"/>
            <a:ext cx="1482934" cy="21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6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Photo Minimal 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952947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400" b="1" baseline="0">
                <a:ln w="63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30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Photo Minimal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952947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400" b="1" baseline="0">
                <a:ln w="63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231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Photo Minimal 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952947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400" b="1" baseline="0">
                <a:ln w="63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005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Photo Minimal 4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4101804"/>
            <a:ext cx="9144000" cy="95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400" b="1" baseline="0">
                <a:ln w="63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ENTER TITLE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4334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21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85" r:id="rId3"/>
    <p:sldLayoutId id="2147483705" r:id="rId4"/>
    <p:sldLayoutId id="2147483706" r:id="rId5"/>
    <p:sldLayoutId id="2147483660" r:id="rId6"/>
    <p:sldLayoutId id="2147483684" r:id="rId7"/>
    <p:sldLayoutId id="2147483700" r:id="rId8"/>
    <p:sldLayoutId id="2147483707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852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6" r:id="rId2"/>
    <p:sldLayoutId id="2147483701" r:id="rId3"/>
    <p:sldLayoutId id="2147483703" r:id="rId4"/>
    <p:sldLayoutId id="2147483709" r:id="rId5"/>
    <p:sldLayoutId id="2147483710" r:id="rId6"/>
    <p:sldLayoutId id="214748371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287" y="440540"/>
            <a:ext cx="11221428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287" y="1288800"/>
            <a:ext cx="11221200" cy="48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834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18" r:id="rId2"/>
    <p:sldLayoutId id="2147483692" r:id="rId3"/>
    <p:sldLayoutId id="2147483664" r:id="rId4"/>
    <p:sldLayoutId id="2147483665" r:id="rId5"/>
    <p:sldLayoutId id="2147483714" r:id="rId6"/>
    <p:sldLayoutId id="2147483688" r:id="rId7"/>
    <p:sldLayoutId id="2147483699" r:id="rId8"/>
    <p:sldLayoutId id="2147483702" r:id="rId9"/>
    <p:sldLayoutId id="2147483704" r:id="rId10"/>
    <p:sldLayoutId id="2147483708" r:id="rId11"/>
    <p:sldLayoutId id="2147483713" r:id="rId12"/>
    <p:sldLayoutId id="2147483690" r:id="rId13"/>
    <p:sldLayoutId id="2147483697" r:id="rId14"/>
    <p:sldLayoutId id="2147483698" r:id="rId15"/>
    <p:sldLayoutId id="2147483691" r:id="rId16"/>
    <p:sldLayoutId id="2147483716" r:id="rId17"/>
    <p:sldLayoutId id="214748371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17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20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tp2demo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52946"/>
            <a:ext cx="9144000" cy="952107"/>
          </a:xfrm>
        </p:spPr>
        <p:txBody>
          <a:bodyPr/>
          <a:lstStyle/>
          <a:p>
            <a:r>
              <a:rPr lang="pt-PT" dirty="0"/>
              <a:t>gRPC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Version 1.0 – November 2019</a:t>
            </a:r>
          </a:p>
          <a:p>
            <a:r>
              <a:rPr lang="en-US" dirty="0"/>
              <a:t>André Borges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16220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</a:t>
            </a:r>
            <a:r>
              <a:rPr lang="en-US" dirty="0"/>
              <a:t>RPC vs REST APIs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10</a:t>
            </a:fld>
            <a:endParaRPr lang="pt-PT" dirty="0"/>
          </a:p>
        </p:txBody>
      </p:sp>
      <p:sp>
        <p:nvSpPr>
          <p:cNvPr id="9" name="Oval 8"/>
          <p:cNvSpPr/>
          <p:nvPr/>
        </p:nvSpPr>
        <p:spPr>
          <a:xfrm>
            <a:off x="731117" y="4550924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1242307" y="4550924"/>
            <a:ext cx="3755361" cy="513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dirty="0"/>
              <a:t>gRPC </a:t>
            </a:r>
            <a:r>
              <a:rPr lang="pt-PT" sz="1400" b="1" dirty="0" err="1"/>
              <a:t>hides</a:t>
            </a:r>
            <a:r>
              <a:rPr lang="pt-PT" sz="1400" b="1" dirty="0"/>
              <a:t> </a:t>
            </a:r>
            <a:r>
              <a:rPr lang="pt-PT" sz="1400" b="1" dirty="0" err="1"/>
              <a:t>the</a:t>
            </a:r>
            <a:r>
              <a:rPr lang="pt-PT" sz="1400" b="1" dirty="0"/>
              <a:t> </a:t>
            </a:r>
            <a:r>
              <a:rPr lang="pt-PT" sz="1400" b="1" dirty="0" err="1"/>
              <a:t>remoting</a:t>
            </a:r>
            <a:r>
              <a:rPr lang="pt-PT" sz="1400" b="1" dirty="0"/>
              <a:t> </a:t>
            </a:r>
            <a:r>
              <a:rPr lang="pt-PT" sz="1400" b="1" dirty="0" err="1"/>
              <a:t>complexity</a:t>
            </a:r>
            <a:endParaRPr lang="pt-PT" sz="1400" b="1" dirty="0"/>
          </a:p>
          <a:p>
            <a:r>
              <a:rPr lang="pt-PT" sz="1400" dirty="0"/>
              <a:t>HTTP </a:t>
            </a:r>
            <a:r>
              <a:rPr lang="pt-PT" sz="1400" dirty="0" err="1"/>
              <a:t>APIs</a:t>
            </a:r>
            <a:r>
              <a:rPr lang="pt-PT" sz="1400" dirty="0"/>
              <a:t> </a:t>
            </a:r>
            <a:r>
              <a:rPr lang="pt-PT" sz="1400" b="1" dirty="0" err="1"/>
              <a:t>emphasise</a:t>
            </a:r>
            <a:r>
              <a:rPr lang="pt-PT" sz="1400" b="1" dirty="0"/>
              <a:t> HTTP</a:t>
            </a:r>
          </a:p>
        </p:txBody>
      </p:sp>
      <p:sp>
        <p:nvSpPr>
          <p:cNvPr id="13" name="Oval 12"/>
          <p:cNvSpPr/>
          <p:nvPr/>
        </p:nvSpPr>
        <p:spPr>
          <a:xfrm>
            <a:off x="731117" y="2020753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9"/>
          <p:cNvSpPr txBox="1"/>
          <p:nvPr/>
        </p:nvSpPr>
        <p:spPr>
          <a:xfrm>
            <a:off x="1242308" y="2017502"/>
            <a:ext cx="3755360" cy="28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dirty="0"/>
              <a:t>gRPC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b="1" dirty="0" err="1"/>
              <a:t>Contract</a:t>
            </a:r>
            <a:r>
              <a:rPr lang="pt-PT" sz="1400" b="1" dirty="0"/>
              <a:t> </a:t>
            </a:r>
            <a:r>
              <a:rPr lang="pt-PT" sz="1400" b="1" dirty="0" err="1"/>
              <a:t>First</a:t>
            </a:r>
            <a:r>
              <a:rPr lang="pt-PT" sz="1400" b="1" dirty="0"/>
              <a:t> </a:t>
            </a:r>
            <a:r>
              <a:rPr lang="pt-PT" sz="1400" dirty="0"/>
              <a:t>(proto file)</a:t>
            </a:r>
          </a:p>
          <a:p>
            <a:r>
              <a:rPr lang="pt-PT" sz="1400" dirty="0"/>
              <a:t>HTTP </a:t>
            </a:r>
            <a:r>
              <a:rPr lang="pt-PT" sz="1400" dirty="0" err="1"/>
              <a:t>APIs</a:t>
            </a:r>
            <a:r>
              <a:rPr lang="pt-PT" sz="1400" dirty="0"/>
              <a:t> are </a:t>
            </a:r>
            <a:r>
              <a:rPr lang="pt-PT" sz="1400" b="1" dirty="0" err="1"/>
              <a:t>Content</a:t>
            </a:r>
            <a:r>
              <a:rPr lang="pt-PT" sz="1400" b="1" dirty="0"/>
              <a:t> </a:t>
            </a:r>
            <a:r>
              <a:rPr lang="pt-PT" sz="1400" b="1" dirty="0" err="1"/>
              <a:t>First</a:t>
            </a:r>
            <a:r>
              <a:rPr lang="pt-PT" sz="1400" b="1" dirty="0"/>
              <a:t> </a:t>
            </a:r>
            <a:r>
              <a:rPr lang="pt-PT" sz="1400" dirty="0"/>
              <a:t>(</a:t>
            </a:r>
            <a:r>
              <a:rPr lang="pt-PT" sz="1400" dirty="0" err="1"/>
              <a:t>URLs</a:t>
            </a:r>
            <a:r>
              <a:rPr lang="pt-PT" sz="1400" dirty="0"/>
              <a:t>, </a:t>
            </a:r>
            <a:r>
              <a:rPr lang="pt-PT" sz="1400" dirty="0" err="1"/>
              <a:t>method</a:t>
            </a:r>
            <a:r>
              <a:rPr lang="pt-PT" sz="1400" dirty="0"/>
              <a:t>, JSON)   </a:t>
            </a:r>
          </a:p>
        </p:txBody>
      </p:sp>
      <p:sp>
        <p:nvSpPr>
          <p:cNvPr id="15" name="Oval 14"/>
          <p:cNvSpPr/>
          <p:nvPr/>
        </p:nvSpPr>
        <p:spPr>
          <a:xfrm>
            <a:off x="6245191" y="2020753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9"/>
          <p:cNvSpPr txBox="1"/>
          <p:nvPr/>
        </p:nvSpPr>
        <p:spPr>
          <a:xfrm>
            <a:off x="6756382" y="2017502"/>
            <a:ext cx="3372928" cy="36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dirty="0" err="1"/>
              <a:t>On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gRPC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b="1" dirty="0" err="1"/>
              <a:t>contract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designed</a:t>
            </a:r>
            <a:r>
              <a:rPr lang="pt-PT" sz="1400" dirty="0"/>
              <a:t> for </a:t>
            </a:r>
            <a:r>
              <a:rPr lang="pt-PT" sz="1400" dirty="0" err="1"/>
              <a:t>humans</a:t>
            </a:r>
            <a:endParaRPr lang="pt-PT" sz="1400" dirty="0"/>
          </a:p>
          <a:p>
            <a:r>
              <a:rPr lang="pt-PT" sz="1400" dirty="0" err="1"/>
              <a:t>On</a:t>
            </a:r>
            <a:r>
              <a:rPr lang="pt-PT" sz="1400" dirty="0"/>
              <a:t> HTTP </a:t>
            </a:r>
            <a:r>
              <a:rPr lang="pt-PT" sz="1400" dirty="0" err="1"/>
              <a:t>APIs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b="1" dirty="0" err="1"/>
              <a:t>content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designed</a:t>
            </a:r>
            <a:r>
              <a:rPr lang="pt-PT" sz="1400" dirty="0"/>
              <a:t> for </a:t>
            </a:r>
            <a:r>
              <a:rPr lang="pt-PT" sz="1400" dirty="0" err="1"/>
              <a:t>human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672785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characteristics make gRPC ideal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1117" y="3974111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42307" y="3974111"/>
            <a:ext cx="3755361" cy="513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Point-to-point real-time services that need to handle streaming requests or responses</a:t>
            </a:r>
          </a:p>
        </p:txBody>
      </p:sp>
      <p:sp>
        <p:nvSpPr>
          <p:cNvPr id="13" name="Oval 12"/>
          <p:cNvSpPr/>
          <p:nvPr/>
        </p:nvSpPr>
        <p:spPr>
          <a:xfrm>
            <a:off x="731117" y="2242167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9"/>
          <p:cNvSpPr txBox="1"/>
          <p:nvPr/>
        </p:nvSpPr>
        <p:spPr>
          <a:xfrm>
            <a:off x="1242308" y="2238916"/>
            <a:ext cx="3755360" cy="28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Lightweight microservices where efficiency is critical</a:t>
            </a:r>
          </a:p>
        </p:txBody>
      </p:sp>
      <p:sp>
        <p:nvSpPr>
          <p:cNvPr id="15" name="Oval 14"/>
          <p:cNvSpPr/>
          <p:nvPr/>
        </p:nvSpPr>
        <p:spPr>
          <a:xfrm>
            <a:off x="6245191" y="2242167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9"/>
          <p:cNvSpPr txBox="1"/>
          <p:nvPr/>
        </p:nvSpPr>
        <p:spPr>
          <a:xfrm>
            <a:off x="6756382" y="2238916"/>
            <a:ext cx="3372928" cy="36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/>
              <a:t>Polyglot systems where multiple languages are required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150764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REST </a:t>
            </a:r>
            <a:r>
              <a:rPr lang="pt-PT" dirty="0" err="1"/>
              <a:t>vs</a:t>
            </a:r>
            <a:r>
              <a:rPr lang="pt-PT" dirty="0"/>
              <a:t> GRPC – </a:t>
            </a:r>
            <a:r>
              <a:rPr lang="pt-PT" dirty="0" err="1"/>
              <a:t>Practical</a:t>
            </a:r>
            <a:r>
              <a:rPr lang="pt-PT" dirty="0"/>
              <a:t> </a:t>
            </a:r>
            <a:r>
              <a:rPr lang="pt-PT" dirty="0" err="1"/>
              <a:t>Benchmark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12</a:t>
            </a:fld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91F1E-6A44-4F64-993F-40A14BFE4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5" y="1316047"/>
            <a:ext cx="7745251" cy="4851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6F87F6-79EB-43C8-BD36-4C3FDD5EE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619" y="3303467"/>
            <a:ext cx="3516220" cy="6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0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REST – </a:t>
            </a:r>
            <a:r>
              <a:rPr lang="pt-PT" dirty="0" err="1"/>
              <a:t>Average</a:t>
            </a:r>
            <a:r>
              <a:rPr lang="pt-PT" dirty="0"/>
              <a:t> 97.43ms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13</a:t>
            </a:fld>
            <a:endParaRPr lang="pt-PT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D8C5537-6F42-44AF-9165-E5C4553B0DAC}"/>
              </a:ext>
            </a:extLst>
          </p:cNvPr>
          <p:cNvGraphicFramePr>
            <a:graphicFrameLocks/>
          </p:cNvGraphicFramePr>
          <p:nvPr/>
        </p:nvGraphicFramePr>
        <p:xfrm>
          <a:off x="1104899" y="1291976"/>
          <a:ext cx="9982201" cy="5043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32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14</a:t>
            </a:fld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3AF38-FB80-4ABD-8EA1-280596493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6" y="2959158"/>
            <a:ext cx="7158884" cy="1016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58538-21AA-48CE-9212-0EC594102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057" y="709127"/>
            <a:ext cx="3334704" cy="55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80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GRPC - </a:t>
            </a:r>
            <a:r>
              <a:rPr lang="pt-PT" dirty="0" err="1"/>
              <a:t>Average</a:t>
            </a:r>
            <a:r>
              <a:rPr lang="pt-PT" dirty="0"/>
              <a:t> 3.70ms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15</a:t>
            </a:fld>
            <a:endParaRPr lang="pt-PT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CCE1C5F-6041-4570-BC4A-87B6CD287E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6428731"/>
              </p:ext>
            </p:extLst>
          </p:nvPr>
        </p:nvGraphicFramePr>
        <p:xfrm>
          <a:off x="1399592" y="996663"/>
          <a:ext cx="9451910" cy="552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6152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worth the migration yet?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16</a:t>
            </a:fld>
            <a:endParaRPr lang="pt-P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059AA7-0B22-4F6E-8BB3-6B6E675D26A5}"/>
              </a:ext>
            </a:extLst>
          </p:cNvPr>
          <p:cNvSpPr/>
          <p:nvPr/>
        </p:nvSpPr>
        <p:spPr>
          <a:xfrm>
            <a:off x="731117" y="3974111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D7846-438C-4780-AD82-30DC135CAF1C}"/>
              </a:ext>
            </a:extLst>
          </p:cNvPr>
          <p:cNvSpPr txBox="1"/>
          <p:nvPr/>
        </p:nvSpPr>
        <p:spPr>
          <a:xfrm>
            <a:off x="1242307" y="3974111"/>
            <a:ext cx="3755361" cy="513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There are currently some issues with gRPC and macOS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C728B7-FA3E-4660-B7D2-6BDC7CD0A6DF}"/>
              </a:ext>
            </a:extLst>
          </p:cNvPr>
          <p:cNvSpPr/>
          <p:nvPr/>
        </p:nvSpPr>
        <p:spPr>
          <a:xfrm>
            <a:off x="731117" y="2242167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E3D0B8E8-DE3F-445E-A949-5C355DCF64C8}"/>
              </a:ext>
            </a:extLst>
          </p:cNvPr>
          <p:cNvSpPr txBox="1"/>
          <p:nvPr/>
        </p:nvSpPr>
        <p:spPr>
          <a:xfrm>
            <a:off x="1242308" y="2238916"/>
            <a:ext cx="3755360" cy="28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Migration is hard and require time and costs 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8332E57-47E1-4C25-9480-17D0C93119B0}"/>
              </a:ext>
            </a:extLst>
          </p:cNvPr>
          <p:cNvSpPr/>
          <p:nvPr/>
        </p:nvSpPr>
        <p:spPr>
          <a:xfrm>
            <a:off x="6245191" y="2242167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6A27922B-31CB-497F-B83F-0F531B95E87F}"/>
              </a:ext>
            </a:extLst>
          </p:cNvPr>
          <p:cNvSpPr txBox="1"/>
          <p:nvPr/>
        </p:nvSpPr>
        <p:spPr>
          <a:xfrm>
            <a:off x="6756382" y="2238916"/>
            <a:ext cx="3372928" cy="36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It is currently </a:t>
            </a:r>
            <a:r>
              <a:rPr lang="en-US" sz="1400" b="1" dirty="0"/>
              <a:t>hard to implement the HTTP/2 gRPC spec on the browser</a:t>
            </a:r>
            <a:r>
              <a:rPr lang="en-US" sz="1400" dirty="0"/>
              <a:t>, as there is simply no browser API with enough fine-grained control over the request </a:t>
            </a:r>
          </a:p>
        </p:txBody>
      </p:sp>
    </p:spTree>
    <p:extLst>
      <p:ext uri="{BB962C8B-B14F-4D97-AF65-F5344CB8AC3E}">
        <p14:creationId xmlns:p14="http://schemas.microsoft.com/office/powerpoint/2010/main" val="1430346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17</a:t>
            </a:fld>
            <a:endParaRPr lang="pt-PT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97037" y="3069521"/>
            <a:ext cx="2197925" cy="718957"/>
          </a:xfrm>
        </p:spPr>
        <p:txBody>
          <a:bodyPr>
            <a:normAutofit/>
          </a:bodyPr>
          <a:lstStyle/>
          <a:p>
            <a:r>
              <a:rPr lang="pt-PT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1619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5286" y="1288296"/>
            <a:ext cx="11221428" cy="4860000"/>
          </a:xfrm>
        </p:spPr>
        <p:txBody>
          <a:bodyPr>
            <a:normAutofit/>
          </a:bodyPr>
          <a:lstStyle/>
          <a:p>
            <a:pPr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PT" sz="1600" dirty="0"/>
          </a:p>
          <a:p>
            <a:pPr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A high-performance, open-source universal RPC framework</a:t>
            </a:r>
          </a:p>
          <a:p>
            <a:pPr indent="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lvl="3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PT" sz="1600" dirty="0"/>
          </a:p>
          <a:p>
            <a:pPr lvl="3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PT" sz="1600" dirty="0"/>
          </a:p>
          <a:p>
            <a:pPr lvl="3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PT" sz="1600" dirty="0"/>
          </a:p>
          <a:p>
            <a:pPr lvl="3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PT" sz="1600" dirty="0"/>
          </a:p>
          <a:p>
            <a:pPr lvl="3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1600" dirty="0" err="1"/>
              <a:t>Built</a:t>
            </a:r>
            <a:r>
              <a:rPr lang="pt-PT" sz="1600" dirty="0"/>
              <a:t> </a:t>
            </a:r>
            <a:r>
              <a:rPr lang="pt-PT" sz="1600" dirty="0" err="1"/>
              <a:t>with</a:t>
            </a:r>
            <a:r>
              <a:rPr lang="pt-PT" sz="1600" dirty="0"/>
              <a:t> </a:t>
            </a:r>
            <a:r>
              <a:rPr lang="pt-PT" sz="1600" dirty="0" err="1"/>
              <a:t>modern</a:t>
            </a:r>
            <a:r>
              <a:rPr lang="pt-PT" sz="1600" dirty="0"/>
              <a:t> </a:t>
            </a:r>
            <a:r>
              <a:rPr lang="pt-PT" sz="1600" dirty="0" err="1"/>
              <a:t>technologies</a:t>
            </a:r>
            <a:endParaRPr lang="pt-PT" sz="1600" dirty="0"/>
          </a:p>
          <a:p>
            <a:pPr lvl="3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PT" sz="1600" dirty="0"/>
          </a:p>
          <a:p>
            <a:pPr algn="just"/>
            <a:endParaRPr lang="pt-PT" sz="1600" dirty="0"/>
          </a:p>
          <a:p>
            <a:pPr algn="just"/>
            <a:endParaRPr lang="en-GB" sz="1600" dirty="0"/>
          </a:p>
          <a:p>
            <a:pPr algn="just"/>
            <a:endParaRPr lang="pt-PT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2</a:t>
            </a:fld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2C728-6A56-4467-9EA7-1A6C89D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6" y="538812"/>
            <a:ext cx="2108624" cy="7494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682B0D-CA74-4362-9E8A-AB1D990A6D21}"/>
              </a:ext>
            </a:extLst>
          </p:cNvPr>
          <p:cNvSpPr/>
          <p:nvPr/>
        </p:nvSpPr>
        <p:spPr>
          <a:xfrm>
            <a:off x="731117" y="2465572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E8677-616A-462E-BD6A-1FB0F5E0233A}"/>
              </a:ext>
            </a:extLst>
          </p:cNvPr>
          <p:cNvSpPr txBox="1"/>
          <p:nvPr/>
        </p:nvSpPr>
        <p:spPr>
          <a:xfrm>
            <a:off x="1242308" y="2462321"/>
            <a:ext cx="3755360" cy="28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Was originally pioneered by a team at Google</a:t>
            </a:r>
          </a:p>
          <a:p>
            <a:endParaRPr lang="pt-PT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C97DFE-1EBA-4F4E-BA30-EB68FD2F469F}"/>
              </a:ext>
            </a:extLst>
          </p:cNvPr>
          <p:cNvSpPr/>
          <p:nvPr/>
        </p:nvSpPr>
        <p:spPr>
          <a:xfrm>
            <a:off x="6218915" y="2462321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025B798F-87F5-4A4C-9381-67DD8A8964A8}"/>
              </a:ext>
            </a:extLst>
          </p:cNvPr>
          <p:cNvSpPr txBox="1"/>
          <p:nvPr/>
        </p:nvSpPr>
        <p:spPr>
          <a:xfrm>
            <a:off x="6730106" y="2459070"/>
            <a:ext cx="3755360" cy="28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Backed by Cloud Native Computing Foundation project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E8D1A-E299-4688-91C7-EF0202210E04}"/>
              </a:ext>
            </a:extLst>
          </p:cNvPr>
          <p:cNvSpPr/>
          <p:nvPr/>
        </p:nvSpPr>
        <p:spPr>
          <a:xfrm>
            <a:off x="731117" y="4778649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60E5AA-5AC1-49CF-B011-EA7DBD1D0996}"/>
              </a:ext>
            </a:extLst>
          </p:cNvPr>
          <p:cNvSpPr txBox="1"/>
          <p:nvPr/>
        </p:nvSpPr>
        <p:spPr>
          <a:xfrm>
            <a:off x="1242308" y="4775398"/>
            <a:ext cx="3755360" cy="28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HTTP/2</a:t>
            </a:r>
          </a:p>
          <a:p>
            <a:endParaRPr lang="pt-PT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CA639B-B121-494E-8D9E-441BB78F7396}"/>
              </a:ext>
            </a:extLst>
          </p:cNvPr>
          <p:cNvSpPr/>
          <p:nvPr/>
        </p:nvSpPr>
        <p:spPr>
          <a:xfrm>
            <a:off x="6218915" y="4775398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400DCE42-7E97-4801-80FE-DC5F1E57B196}"/>
              </a:ext>
            </a:extLst>
          </p:cNvPr>
          <p:cNvSpPr txBox="1"/>
          <p:nvPr/>
        </p:nvSpPr>
        <p:spPr>
          <a:xfrm>
            <a:off x="6730106" y="4772147"/>
            <a:ext cx="3755360" cy="28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Protocol Buffers</a:t>
            </a:r>
          </a:p>
        </p:txBody>
      </p:sp>
    </p:spTree>
    <p:extLst>
      <p:ext uri="{BB962C8B-B14F-4D97-AF65-F5344CB8AC3E}">
        <p14:creationId xmlns:p14="http://schemas.microsoft.com/office/powerpoint/2010/main" val="3384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Buffers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9" name="Oval 8"/>
          <p:cNvSpPr/>
          <p:nvPr/>
        </p:nvSpPr>
        <p:spPr>
          <a:xfrm>
            <a:off x="824422" y="4350638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1335612" y="4350638"/>
            <a:ext cx="3755361" cy="513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b="1" dirty="0"/>
              <a:t>IDL (Interface </a:t>
            </a:r>
            <a:r>
              <a:rPr lang="pt-PT" sz="1400" b="1" dirty="0" err="1"/>
              <a:t>Definition</a:t>
            </a:r>
            <a:r>
              <a:rPr lang="pt-PT" sz="1400" b="1" dirty="0"/>
              <a:t> </a:t>
            </a:r>
            <a:r>
              <a:rPr lang="pt-PT" sz="1400" b="1" dirty="0" err="1"/>
              <a:t>Language</a:t>
            </a:r>
            <a:r>
              <a:rPr lang="pt-PT" sz="1400" b="1" dirty="0"/>
              <a:t>)</a:t>
            </a:r>
          </a:p>
          <a:p>
            <a:r>
              <a:rPr lang="pt-PT" sz="1400" dirty="0" err="1"/>
              <a:t>Describe</a:t>
            </a:r>
            <a:r>
              <a:rPr lang="pt-PT" sz="1400" dirty="0"/>
              <a:t> </a:t>
            </a:r>
            <a:r>
              <a:rPr lang="pt-PT" sz="1400" dirty="0" err="1"/>
              <a:t>once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generate</a:t>
            </a:r>
            <a:r>
              <a:rPr lang="pt-PT" sz="1400" dirty="0"/>
              <a:t> interfaces for </a:t>
            </a:r>
            <a:r>
              <a:rPr lang="pt-PT" sz="1400" dirty="0" err="1"/>
              <a:t>any</a:t>
            </a:r>
            <a:r>
              <a:rPr lang="pt-PT" sz="1400" dirty="0"/>
              <a:t> </a:t>
            </a:r>
            <a:r>
              <a:rPr lang="pt-PT" sz="1400" dirty="0" err="1"/>
              <a:t>language</a:t>
            </a:r>
            <a:endParaRPr lang="pt-PT" sz="1400" dirty="0"/>
          </a:p>
        </p:txBody>
      </p:sp>
      <p:sp>
        <p:nvSpPr>
          <p:cNvPr id="13" name="Oval 12"/>
          <p:cNvSpPr/>
          <p:nvPr/>
        </p:nvSpPr>
        <p:spPr>
          <a:xfrm>
            <a:off x="824422" y="2058857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9"/>
          <p:cNvSpPr txBox="1"/>
          <p:nvPr/>
        </p:nvSpPr>
        <p:spPr>
          <a:xfrm>
            <a:off x="1335614" y="2055606"/>
            <a:ext cx="3497644" cy="818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dirty="0"/>
              <a:t>Protocol buffers are a flexible, automated mechanism for serializing structured data. It encourages a </a:t>
            </a:r>
            <a:r>
              <a:rPr lang="en-US" sz="1400" b="1" dirty="0"/>
              <a:t>Contract-First</a:t>
            </a:r>
            <a:r>
              <a:rPr lang="en-US" sz="1400" dirty="0"/>
              <a:t> API development, allowing for language agnostic implementations</a:t>
            </a:r>
          </a:p>
          <a:p>
            <a:endParaRPr lang="pt-PT" sz="1400" dirty="0"/>
          </a:p>
        </p:txBody>
      </p:sp>
      <p:sp>
        <p:nvSpPr>
          <p:cNvPr id="15" name="Oval 14"/>
          <p:cNvSpPr/>
          <p:nvPr/>
        </p:nvSpPr>
        <p:spPr>
          <a:xfrm>
            <a:off x="6338496" y="2058857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9"/>
          <p:cNvSpPr txBox="1"/>
          <p:nvPr/>
        </p:nvSpPr>
        <p:spPr>
          <a:xfrm>
            <a:off x="6849687" y="2055606"/>
            <a:ext cx="3372928" cy="36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b="1" dirty="0" err="1"/>
              <a:t>Service</a:t>
            </a:r>
            <a:r>
              <a:rPr lang="pt-PT" sz="1400" b="1" dirty="0"/>
              <a:t> </a:t>
            </a:r>
            <a:r>
              <a:rPr lang="pt-PT" sz="1400" b="1" dirty="0" err="1"/>
              <a:t>Model</a:t>
            </a:r>
            <a:endParaRPr lang="pt-PT" sz="1400" b="1" dirty="0"/>
          </a:p>
          <a:p>
            <a:r>
              <a:rPr lang="pt-PT" sz="1400" dirty="0" err="1"/>
              <a:t>Service</a:t>
            </a:r>
            <a:r>
              <a:rPr lang="pt-PT" sz="1400" dirty="0"/>
              <a:t> </a:t>
            </a:r>
            <a:r>
              <a:rPr lang="pt-PT" sz="1400" dirty="0" err="1"/>
              <a:t>method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structure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request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response.</a:t>
            </a:r>
          </a:p>
        </p:txBody>
      </p:sp>
      <p:sp>
        <p:nvSpPr>
          <p:cNvPr id="21" name="Oval 20"/>
          <p:cNvSpPr/>
          <p:nvPr/>
        </p:nvSpPr>
        <p:spPr>
          <a:xfrm>
            <a:off x="6338496" y="4350638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9"/>
          <p:cNvSpPr txBox="1"/>
          <p:nvPr/>
        </p:nvSpPr>
        <p:spPr>
          <a:xfrm>
            <a:off x="6849686" y="4350638"/>
            <a:ext cx="3880517" cy="719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b="1" dirty="0"/>
              <a:t>“Single </a:t>
            </a:r>
            <a:r>
              <a:rPr lang="pt-PT" sz="1400" b="1" dirty="0" err="1"/>
              <a:t>source</a:t>
            </a:r>
            <a:r>
              <a:rPr lang="pt-PT" sz="1400" b="1" dirty="0"/>
              <a:t> </a:t>
            </a:r>
            <a:r>
              <a:rPr lang="pt-PT" sz="1400" b="1" dirty="0" err="1"/>
              <a:t>of</a:t>
            </a:r>
            <a:r>
              <a:rPr lang="pt-PT" sz="1400" b="1" dirty="0"/>
              <a:t> </a:t>
            </a:r>
            <a:r>
              <a:rPr lang="pt-PT" sz="1400" b="1" dirty="0" err="1"/>
              <a:t>truth</a:t>
            </a:r>
            <a:r>
              <a:rPr lang="pt-PT" sz="1400" b="1" dirty="0"/>
              <a:t>“</a:t>
            </a:r>
          </a:p>
          <a:p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we</a:t>
            </a:r>
            <a:r>
              <a:rPr lang="pt-PT" sz="1400" dirty="0"/>
              <a:t> </a:t>
            </a:r>
            <a:r>
              <a:rPr lang="pt-PT" sz="1400" dirty="0" err="1"/>
              <a:t>have</a:t>
            </a:r>
            <a:r>
              <a:rPr lang="pt-PT" sz="1400" dirty="0"/>
              <a:t> to share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others</a:t>
            </a:r>
            <a:r>
              <a:rPr lang="pt-PT" sz="1400" dirty="0"/>
              <a:t> in </a:t>
            </a:r>
            <a:r>
              <a:rPr lang="pt-PT" sz="1400" dirty="0" err="1"/>
              <a:t>order</a:t>
            </a:r>
            <a:r>
              <a:rPr lang="pt-PT" sz="1400" dirty="0"/>
              <a:t> for </a:t>
            </a:r>
            <a:r>
              <a:rPr lang="pt-PT" sz="1400" dirty="0" err="1"/>
              <a:t>them</a:t>
            </a:r>
            <a:r>
              <a:rPr lang="pt-PT" sz="1400" dirty="0"/>
              <a:t> to </a:t>
            </a:r>
            <a:r>
              <a:rPr lang="pt-PT" sz="1400" dirty="0" err="1"/>
              <a:t>know</a:t>
            </a:r>
            <a:r>
              <a:rPr lang="pt-PT" sz="1400" dirty="0"/>
              <a:t> </a:t>
            </a:r>
            <a:r>
              <a:rPr lang="pt-PT" sz="1400" dirty="0" err="1"/>
              <a:t>exactly</a:t>
            </a:r>
            <a:r>
              <a:rPr lang="pt-PT" sz="1400" dirty="0"/>
              <a:t> </a:t>
            </a:r>
            <a:r>
              <a:rPr lang="pt-PT" sz="1400" dirty="0" err="1"/>
              <a:t>how</a:t>
            </a:r>
            <a:r>
              <a:rPr lang="pt-PT" sz="1400" dirty="0"/>
              <a:t> to cal </a:t>
            </a:r>
            <a:r>
              <a:rPr lang="pt-PT" sz="1400" dirty="0" err="1"/>
              <a:t>our</a:t>
            </a:r>
            <a:r>
              <a:rPr lang="pt-PT" sz="1400" dirty="0"/>
              <a:t> </a:t>
            </a:r>
            <a:r>
              <a:rPr lang="pt-PT" sz="1400" dirty="0" err="1"/>
              <a:t>services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what</a:t>
            </a:r>
            <a:r>
              <a:rPr lang="pt-PT" sz="1400" dirty="0"/>
              <a:t> to </a:t>
            </a:r>
            <a:r>
              <a:rPr lang="pt-PT" sz="1400" dirty="0" err="1"/>
              <a:t>expect</a:t>
            </a:r>
            <a:r>
              <a:rPr lang="pt-PT" sz="1400" dirty="0"/>
              <a:t> </a:t>
            </a:r>
            <a:r>
              <a:rPr lang="pt-PT" sz="1400" dirty="0" err="1"/>
              <a:t>back</a:t>
            </a:r>
            <a:r>
              <a:rPr lang="pt-PT" sz="1400" dirty="0"/>
              <a:t> </a:t>
            </a:r>
          </a:p>
          <a:p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097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Buffers Example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4</a:t>
            </a:fld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02843-87A0-4D46-A8FC-4870243AA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54" y="1366233"/>
            <a:ext cx="10024691" cy="47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HTTP2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5</a:t>
            </a:fld>
            <a:endParaRPr lang="pt-PT" dirty="0"/>
          </a:p>
        </p:txBody>
      </p:sp>
      <p:sp>
        <p:nvSpPr>
          <p:cNvPr id="9" name="Oval 8"/>
          <p:cNvSpPr/>
          <p:nvPr/>
        </p:nvSpPr>
        <p:spPr>
          <a:xfrm>
            <a:off x="824422" y="3769938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1335612" y="3769938"/>
            <a:ext cx="3755361" cy="513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dirty="0"/>
              <a:t>HTTP/2 uses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concept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connections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streaming</a:t>
            </a:r>
            <a:r>
              <a:rPr lang="pt-PT" sz="1400" dirty="0"/>
              <a:t> </a:t>
            </a:r>
          </a:p>
        </p:txBody>
      </p:sp>
      <p:sp>
        <p:nvSpPr>
          <p:cNvPr id="13" name="Oval 12"/>
          <p:cNvSpPr/>
          <p:nvPr/>
        </p:nvSpPr>
        <p:spPr>
          <a:xfrm>
            <a:off x="824422" y="2058857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9"/>
          <p:cNvSpPr txBox="1"/>
          <p:nvPr/>
        </p:nvSpPr>
        <p:spPr>
          <a:xfrm>
            <a:off x="1335614" y="2055606"/>
            <a:ext cx="3497644" cy="8182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dirty="0"/>
              <a:t>HTTP/2 </a:t>
            </a:r>
            <a:r>
              <a:rPr lang="pt-PT" sz="1400" dirty="0" err="1"/>
              <a:t>binary</a:t>
            </a:r>
            <a:r>
              <a:rPr lang="pt-PT" sz="1400" dirty="0"/>
              <a:t> </a:t>
            </a:r>
            <a:r>
              <a:rPr lang="pt-PT" sz="1400" dirty="0" err="1"/>
              <a:t>framing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header</a:t>
            </a:r>
            <a:r>
              <a:rPr lang="pt-PT" sz="1400" dirty="0"/>
              <a:t> </a:t>
            </a:r>
            <a:r>
              <a:rPr lang="pt-PT" sz="1400" dirty="0" err="1"/>
              <a:t>compression</a:t>
            </a:r>
            <a:r>
              <a:rPr lang="pt-PT" sz="1400" dirty="0"/>
              <a:t> (HPACK)</a:t>
            </a:r>
          </a:p>
          <a:p>
            <a:endParaRPr lang="pt-PT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CC45A-F97E-49E0-8041-D639D49C8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90923"/>
            <a:ext cx="5305914" cy="467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4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HTTP2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6</a:t>
            </a:fld>
            <a:endParaRPr lang="pt-P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BB4CFE-0D6C-4143-A9B2-FB3FEAC59BE6}"/>
              </a:ext>
            </a:extLst>
          </p:cNvPr>
          <p:cNvSpPr txBox="1"/>
          <p:nvPr/>
        </p:nvSpPr>
        <p:spPr>
          <a:xfrm>
            <a:off x="614265" y="3105834"/>
            <a:ext cx="10963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>
                <a:hlinkClick r:id="rId3"/>
              </a:rPr>
              <a:t>http://www.http2demo.io/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75761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7</a:t>
            </a:fld>
            <a:endParaRPr lang="pt-PT" dirty="0"/>
          </a:p>
        </p:txBody>
      </p:sp>
      <p:sp>
        <p:nvSpPr>
          <p:cNvPr id="9" name="Oval 8"/>
          <p:cNvSpPr/>
          <p:nvPr/>
        </p:nvSpPr>
        <p:spPr>
          <a:xfrm>
            <a:off x="731117" y="3974111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1242307" y="3974110"/>
            <a:ext cx="3755361" cy="718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b="1" dirty="0" err="1"/>
              <a:t>Streaming</a:t>
            </a:r>
            <a:endParaRPr lang="pt-PT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gRPC uses HTTP/2 to </a:t>
            </a:r>
            <a:r>
              <a:rPr lang="pt-PT" sz="1400" dirty="0" err="1"/>
              <a:t>enable</a:t>
            </a:r>
            <a:r>
              <a:rPr lang="pt-PT" sz="1400" dirty="0"/>
              <a:t> </a:t>
            </a:r>
            <a:r>
              <a:rPr lang="pt-PT" sz="1400" dirty="0" err="1"/>
              <a:t>streaming</a:t>
            </a:r>
            <a:endParaRPr lang="pt-PT" sz="14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pt-PT" sz="1000" dirty="0" err="1"/>
              <a:t>Unary</a:t>
            </a:r>
            <a:r>
              <a:rPr lang="pt-PT" sz="1000" dirty="0"/>
              <a:t> </a:t>
            </a:r>
            <a:r>
              <a:rPr lang="pt-PT" sz="1000" dirty="0" err="1"/>
              <a:t>Streaming</a:t>
            </a:r>
            <a:endParaRPr lang="pt-PT" sz="10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pt-PT" sz="1000" dirty="0"/>
              <a:t>Server </a:t>
            </a:r>
            <a:r>
              <a:rPr lang="pt-PT" sz="1000" dirty="0" err="1"/>
              <a:t>Streaming</a:t>
            </a:r>
            <a:endParaRPr lang="pt-PT" sz="10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pt-PT" sz="1000" dirty="0" err="1"/>
              <a:t>Client</a:t>
            </a:r>
            <a:r>
              <a:rPr lang="pt-PT" sz="1000" dirty="0"/>
              <a:t> </a:t>
            </a:r>
            <a:r>
              <a:rPr lang="pt-PT" sz="1000" dirty="0" err="1"/>
              <a:t>Streaming</a:t>
            </a:r>
            <a:endParaRPr lang="pt-PT" sz="10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pt-PT" sz="1000" dirty="0" err="1"/>
              <a:t>Bi</a:t>
            </a:r>
            <a:r>
              <a:rPr lang="pt-PT" sz="1000" dirty="0"/>
              <a:t> </a:t>
            </a:r>
            <a:r>
              <a:rPr lang="pt-PT" sz="1000" dirty="0" err="1"/>
              <a:t>Directional</a:t>
            </a:r>
            <a:r>
              <a:rPr lang="pt-PT" sz="1000" dirty="0"/>
              <a:t> </a:t>
            </a:r>
            <a:r>
              <a:rPr lang="pt-PT" sz="1000" dirty="0" err="1"/>
              <a:t>Streaming</a:t>
            </a:r>
            <a:r>
              <a:rPr lang="pt-PT" sz="1000" dirty="0"/>
              <a:t> </a:t>
            </a:r>
          </a:p>
        </p:txBody>
      </p:sp>
      <p:sp>
        <p:nvSpPr>
          <p:cNvPr id="13" name="Oval 12"/>
          <p:cNvSpPr/>
          <p:nvPr/>
        </p:nvSpPr>
        <p:spPr>
          <a:xfrm>
            <a:off x="731117" y="1784967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9"/>
          <p:cNvSpPr txBox="1"/>
          <p:nvPr/>
        </p:nvSpPr>
        <p:spPr>
          <a:xfrm>
            <a:off x="1242308" y="1781716"/>
            <a:ext cx="3755360" cy="28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b="1" dirty="0" err="1"/>
              <a:t>Low</a:t>
            </a:r>
            <a:r>
              <a:rPr lang="pt-PT" sz="1400" b="1" dirty="0"/>
              <a:t> internet </a:t>
            </a:r>
            <a:r>
              <a:rPr lang="pt-PT" sz="1400" b="1" dirty="0" err="1"/>
              <a:t>usage</a:t>
            </a:r>
            <a:endParaRPr lang="pt-PT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HTTP/2 </a:t>
            </a:r>
            <a:r>
              <a:rPr lang="pt-PT" sz="1400" dirty="0" err="1"/>
              <a:t>binary</a:t>
            </a:r>
            <a:r>
              <a:rPr lang="pt-PT" sz="1400" dirty="0"/>
              <a:t> </a:t>
            </a:r>
            <a:r>
              <a:rPr lang="pt-PT" sz="1400" dirty="0" err="1"/>
              <a:t>framing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header</a:t>
            </a:r>
            <a:r>
              <a:rPr lang="pt-PT" sz="1400" dirty="0"/>
              <a:t> </a:t>
            </a:r>
            <a:r>
              <a:rPr lang="pt-PT" sz="1400" dirty="0" err="1"/>
              <a:t>compression</a:t>
            </a:r>
            <a:r>
              <a:rPr lang="pt-PT" sz="1400" dirty="0"/>
              <a:t> (HPACK)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/>
              <a:t>Protobuf</a:t>
            </a:r>
            <a:r>
              <a:rPr lang="pt-PT" sz="1400" dirty="0"/>
              <a:t> </a:t>
            </a:r>
            <a:r>
              <a:rPr lang="pt-PT" sz="1400" dirty="0" err="1"/>
              <a:t>Message</a:t>
            </a:r>
            <a:r>
              <a:rPr lang="pt-PT" sz="1400" dirty="0"/>
              <a:t> </a:t>
            </a:r>
            <a:r>
              <a:rPr lang="pt-PT" sz="1400" dirty="0" err="1"/>
              <a:t>Serialization</a:t>
            </a:r>
            <a:r>
              <a:rPr lang="pt-PT" sz="1400" dirty="0"/>
              <a:t> (JSON takes a </a:t>
            </a:r>
            <a:r>
              <a:rPr lang="pt-PT" sz="1400" dirty="0" err="1"/>
              <a:t>lot</a:t>
            </a:r>
            <a:r>
              <a:rPr lang="pt-PT" sz="1400" dirty="0"/>
              <a:t> </a:t>
            </a:r>
            <a:r>
              <a:rPr lang="pt-PT" sz="1400" dirty="0" err="1"/>
              <a:t>longer</a:t>
            </a:r>
            <a:r>
              <a:rPr lang="pt-PT" sz="1400" dirty="0"/>
              <a:t> to serialize/</a:t>
            </a:r>
            <a:r>
              <a:rPr lang="pt-PT" sz="1400" dirty="0" err="1"/>
              <a:t>deserialize</a:t>
            </a:r>
            <a:r>
              <a:rPr lang="pt-PT" sz="1400" dirty="0"/>
              <a:t>)</a:t>
            </a:r>
          </a:p>
        </p:txBody>
      </p:sp>
      <p:sp>
        <p:nvSpPr>
          <p:cNvPr id="15" name="Oval 14"/>
          <p:cNvSpPr/>
          <p:nvPr/>
        </p:nvSpPr>
        <p:spPr>
          <a:xfrm>
            <a:off x="6245191" y="1784967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9"/>
          <p:cNvSpPr txBox="1"/>
          <p:nvPr/>
        </p:nvSpPr>
        <p:spPr>
          <a:xfrm>
            <a:off x="6756382" y="1781716"/>
            <a:ext cx="3372928" cy="36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b="1" dirty="0" err="1"/>
              <a:t>Code-generation</a:t>
            </a:r>
            <a:endParaRPr lang="pt-PT" sz="1400" b="1" dirty="0"/>
          </a:p>
          <a:p>
            <a:r>
              <a:rPr lang="pt-PT" sz="1400" dirty="0" err="1"/>
              <a:t>All</a:t>
            </a:r>
            <a:r>
              <a:rPr lang="pt-PT" sz="1400" dirty="0"/>
              <a:t> gRPC </a:t>
            </a:r>
            <a:r>
              <a:rPr lang="pt-PT" sz="1400" dirty="0" err="1"/>
              <a:t>libraries</a:t>
            </a:r>
            <a:r>
              <a:rPr lang="pt-PT" sz="1400" dirty="0"/>
              <a:t> </a:t>
            </a:r>
            <a:r>
              <a:rPr lang="pt-PT" sz="1400" dirty="0" err="1"/>
              <a:t>have</a:t>
            </a:r>
            <a:r>
              <a:rPr lang="pt-PT" sz="1400" dirty="0"/>
              <a:t> </a:t>
            </a:r>
            <a:r>
              <a:rPr lang="pt-PT" sz="1400" dirty="0" err="1"/>
              <a:t>first-class</a:t>
            </a:r>
            <a:r>
              <a:rPr lang="pt-PT" sz="1400" dirty="0"/>
              <a:t> </a:t>
            </a:r>
            <a:r>
              <a:rPr lang="pt-PT" sz="1400" dirty="0" err="1"/>
              <a:t>code</a:t>
            </a:r>
            <a:r>
              <a:rPr lang="pt-PT" sz="1400" dirty="0"/>
              <a:t> </a:t>
            </a:r>
            <a:r>
              <a:rPr lang="pt-PT" sz="1400" dirty="0" err="1"/>
              <a:t>generation</a:t>
            </a:r>
            <a:r>
              <a:rPr lang="pt-PT" sz="1400" dirty="0"/>
              <a:t> </a:t>
            </a:r>
            <a:r>
              <a:rPr lang="pt-PT" sz="1400" dirty="0" err="1"/>
              <a:t>support</a:t>
            </a:r>
            <a:r>
              <a:rPr lang="pt-PT" sz="1400" dirty="0"/>
              <a:t> </a:t>
            </a:r>
            <a:r>
              <a:rPr lang="pt-PT" sz="1400" dirty="0" err="1"/>
              <a:t>so</a:t>
            </a:r>
            <a:r>
              <a:rPr lang="pt-PT" sz="1400" dirty="0"/>
              <a:t> </a:t>
            </a:r>
            <a:r>
              <a:rPr lang="pt-PT" sz="1400" dirty="0" err="1"/>
              <a:t>it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possible</a:t>
            </a:r>
            <a:r>
              <a:rPr lang="pt-PT" sz="1400" dirty="0"/>
              <a:t> to use </a:t>
            </a:r>
            <a:r>
              <a:rPr lang="pt-PT" sz="1400" dirty="0" err="1"/>
              <a:t>multiple</a:t>
            </a:r>
            <a:r>
              <a:rPr lang="pt-PT" sz="1400" dirty="0"/>
              <a:t> </a:t>
            </a:r>
            <a:r>
              <a:rPr lang="pt-PT" sz="1400" dirty="0" err="1"/>
              <a:t>languages</a:t>
            </a:r>
            <a:r>
              <a:rPr lang="pt-PT" sz="1400" dirty="0"/>
              <a:t> </a:t>
            </a:r>
          </a:p>
        </p:txBody>
      </p:sp>
      <p:sp>
        <p:nvSpPr>
          <p:cNvPr id="21" name="Oval 20"/>
          <p:cNvSpPr/>
          <p:nvPr/>
        </p:nvSpPr>
        <p:spPr>
          <a:xfrm>
            <a:off x="6245191" y="3974111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9"/>
          <p:cNvSpPr txBox="1"/>
          <p:nvPr/>
        </p:nvSpPr>
        <p:spPr>
          <a:xfrm>
            <a:off x="6756382" y="3974111"/>
            <a:ext cx="3372928" cy="719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b="1" dirty="0"/>
              <a:t>HTTP/2 </a:t>
            </a:r>
            <a:r>
              <a:rPr lang="pt-PT" sz="1400" b="1" dirty="0" err="1"/>
              <a:t>multiplexing</a:t>
            </a:r>
            <a:endParaRPr lang="pt-PT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/>
              <a:t>Multiple</a:t>
            </a:r>
            <a:r>
              <a:rPr lang="pt-PT" sz="1400" dirty="0"/>
              <a:t> </a:t>
            </a:r>
            <a:r>
              <a:rPr lang="pt-PT" sz="1400" dirty="0" err="1"/>
              <a:t>calls</a:t>
            </a:r>
            <a:r>
              <a:rPr lang="pt-PT" sz="1400" dirty="0"/>
              <a:t> </a:t>
            </a:r>
            <a:r>
              <a:rPr lang="pt-PT" sz="1400" dirty="0" err="1"/>
              <a:t>calls</a:t>
            </a:r>
            <a:r>
              <a:rPr lang="pt-PT" sz="1400" dirty="0"/>
              <a:t> via a TCP </a:t>
            </a:r>
            <a:r>
              <a:rPr lang="pt-PT" sz="1400" dirty="0" err="1"/>
              <a:t>connection</a:t>
            </a:r>
            <a:endParaRPr lang="pt-P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/>
              <a:t>Avoid</a:t>
            </a:r>
            <a:r>
              <a:rPr lang="pt-PT" sz="1400" dirty="0"/>
              <a:t> </a:t>
            </a:r>
            <a:r>
              <a:rPr lang="pt-PT" sz="1400" dirty="0" err="1"/>
              <a:t>head-of-line</a:t>
            </a:r>
            <a:r>
              <a:rPr lang="pt-PT" sz="1400" dirty="0"/>
              <a:t> </a:t>
            </a:r>
            <a:r>
              <a:rPr lang="pt-PT" sz="1400" dirty="0" err="1"/>
              <a:t>blocking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413651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8</a:t>
            </a:fld>
            <a:endParaRPr lang="pt-PT" dirty="0"/>
          </a:p>
        </p:txBody>
      </p:sp>
      <p:sp>
        <p:nvSpPr>
          <p:cNvPr id="9" name="Oval 8"/>
          <p:cNvSpPr/>
          <p:nvPr/>
        </p:nvSpPr>
        <p:spPr>
          <a:xfrm>
            <a:off x="731117" y="4550924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1242307" y="4550924"/>
            <a:ext cx="3755361" cy="513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dirty="0" err="1"/>
              <a:t>There’s</a:t>
            </a:r>
            <a:r>
              <a:rPr lang="pt-PT" sz="1400" dirty="0"/>
              <a:t> </a:t>
            </a:r>
            <a:r>
              <a:rPr lang="pt-PT" sz="1400" b="1" dirty="0"/>
              <a:t>no </a:t>
            </a:r>
            <a:r>
              <a:rPr lang="pt-PT" sz="1400" b="1" dirty="0" err="1"/>
              <a:t>standardization</a:t>
            </a:r>
            <a:r>
              <a:rPr lang="pt-PT" sz="1400" b="1" dirty="0"/>
              <a:t> </a:t>
            </a:r>
            <a:r>
              <a:rPr lang="pt-PT" sz="1400" dirty="0" err="1"/>
              <a:t>across</a:t>
            </a:r>
            <a:r>
              <a:rPr lang="pt-PT" sz="1400" dirty="0"/>
              <a:t> </a:t>
            </a:r>
            <a:r>
              <a:rPr lang="pt-PT" sz="1400" dirty="0" err="1"/>
              <a:t>languages</a:t>
            </a:r>
            <a:endParaRPr lang="pt-PT" sz="1400" dirty="0"/>
          </a:p>
        </p:txBody>
      </p:sp>
      <p:sp>
        <p:nvSpPr>
          <p:cNvPr id="13" name="Oval 12"/>
          <p:cNvSpPr/>
          <p:nvPr/>
        </p:nvSpPr>
        <p:spPr>
          <a:xfrm>
            <a:off x="731117" y="2020753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9"/>
          <p:cNvSpPr txBox="1"/>
          <p:nvPr/>
        </p:nvSpPr>
        <p:spPr>
          <a:xfrm>
            <a:off x="1242308" y="2017502"/>
            <a:ext cx="3755360" cy="289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b="1" dirty="0" err="1"/>
              <a:t>Limited</a:t>
            </a:r>
            <a:r>
              <a:rPr lang="pt-PT" sz="1400" b="1" dirty="0"/>
              <a:t> browser </a:t>
            </a:r>
            <a:r>
              <a:rPr lang="pt-PT" sz="1400" b="1" dirty="0" err="1"/>
              <a:t>support</a:t>
            </a:r>
            <a:endParaRPr lang="pt-PT" sz="1400" b="1" dirty="0"/>
          </a:p>
          <a:p>
            <a:r>
              <a:rPr lang="pt-PT" sz="1400" dirty="0"/>
              <a:t>Browsers </a:t>
            </a:r>
            <a:r>
              <a:rPr lang="pt-PT" sz="1400" dirty="0" err="1"/>
              <a:t>have</a:t>
            </a:r>
            <a:r>
              <a:rPr lang="pt-PT" sz="1400" dirty="0"/>
              <a:t> </a:t>
            </a:r>
            <a:r>
              <a:rPr lang="pt-PT" sz="1400" dirty="0" err="1"/>
              <a:t>great</a:t>
            </a:r>
            <a:r>
              <a:rPr lang="pt-PT" sz="1400" dirty="0"/>
              <a:t> HTTP/2 </a:t>
            </a:r>
            <a:r>
              <a:rPr lang="pt-PT" sz="1400" dirty="0" err="1"/>
              <a:t>support</a:t>
            </a:r>
            <a:r>
              <a:rPr lang="pt-PT" sz="1400" dirty="0"/>
              <a:t>, </a:t>
            </a:r>
            <a:r>
              <a:rPr lang="pt-PT" sz="1400" dirty="0" err="1"/>
              <a:t>however</a:t>
            </a:r>
            <a:r>
              <a:rPr lang="pt-PT" sz="1400" dirty="0"/>
              <a:t> JS </a:t>
            </a:r>
            <a:r>
              <a:rPr lang="pt-PT" sz="1400" dirty="0" err="1"/>
              <a:t>APIs</a:t>
            </a:r>
            <a:r>
              <a:rPr lang="pt-PT" sz="1400" dirty="0"/>
              <a:t> </a:t>
            </a:r>
            <a:r>
              <a:rPr lang="pt-PT" sz="1400" dirty="0" err="1"/>
              <a:t>haven’t</a:t>
            </a:r>
            <a:r>
              <a:rPr lang="pt-PT" sz="1400" dirty="0"/>
              <a:t> </a:t>
            </a:r>
            <a:r>
              <a:rPr lang="pt-PT" sz="1400" dirty="0" err="1"/>
              <a:t>caught</a:t>
            </a:r>
            <a:r>
              <a:rPr lang="pt-PT" sz="1400" dirty="0"/>
              <a:t> </a:t>
            </a:r>
            <a:r>
              <a:rPr lang="pt-PT" sz="1400" dirty="0" err="1"/>
              <a:t>up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gRPC-web </a:t>
            </a:r>
            <a:r>
              <a:rPr lang="pt-PT" sz="1400" dirty="0" err="1"/>
              <a:t>provides</a:t>
            </a:r>
            <a:r>
              <a:rPr lang="pt-PT" sz="1400" dirty="0"/>
              <a:t> </a:t>
            </a:r>
            <a:r>
              <a:rPr lang="pt-PT" sz="1400" dirty="0" err="1"/>
              <a:t>limited</a:t>
            </a:r>
            <a:r>
              <a:rPr lang="pt-PT" sz="1400" dirty="0"/>
              <a:t> </a:t>
            </a:r>
            <a:r>
              <a:rPr lang="pt-PT" sz="1400" dirty="0" err="1"/>
              <a:t>support</a:t>
            </a:r>
            <a:r>
              <a:rPr lang="pt-PT" sz="1400" dirty="0"/>
              <a:t> for </a:t>
            </a:r>
            <a:r>
              <a:rPr lang="pt-PT" sz="1400" dirty="0" err="1"/>
              <a:t>calling</a:t>
            </a:r>
            <a:r>
              <a:rPr lang="pt-PT" sz="1400" dirty="0"/>
              <a:t> gRPC </a:t>
            </a:r>
            <a:r>
              <a:rPr lang="pt-PT" sz="1400" dirty="0" err="1"/>
              <a:t>services</a:t>
            </a:r>
            <a:endParaRPr lang="pt-PT" sz="1400" dirty="0"/>
          </a:p>
        </p:txBody>
      </p:sp>
      <p:sp>
        <p:nvSpPr>
          <p:cNvPr id="15" name="Oval 14"/>
          <p:cNvSpPr/>
          <p:nvPr/>
        </p:nvSpPr>
        <p:spPr>
          <a:xfrm>
            <a:off x="6245191" y="2020753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9"/>
          <p:cNvSpPr txBox="1"/>
          <p:nvPr/>
        </p:nvSpPr>
        <p:spPr>
          <a:xfrm>
            <a:off x="6756382" y="2017502"/>
            <a:ext cx="3372928" cy="362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PT" sz="1400" b="1" dirty="0" err="1"/>
              <a:t>Not</a:t>
            </a:r>
            <a:r>
              <a:rPr lang="pt-PT" sz="1400" b="1" dirty="0"/>
              <a:t> </a:t>
            </a:r>
            <a:r>
              <a:rPr lang="pt-PT" sz="1400" b="1" dirty="0" err="1"/>
              <a:t>human</a:t>
            </a:r>
            <a:r>
              <a:rPr lang="pt-PT" sz="1400" b="1" dirty="0"/>
              <a:t> </a:t>
            </a:r>
            <a:r>
              <a:rPr lang="pt-PT" sz="1400" b="1" dirty="0" err="1"/>
              <a:t>readable</a:t>
            </a:r>
            <a:endParaRPr lang="pt-PT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/>
              <a:t>HTTP/2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protobufs</a:t>
            </a:r>
            <a:r>
              <a:rPr lang="pt-PT" sz="1400" dirty="0"/>
              <a:t> are </a:t>
            </a:r>
            <a:r>
              <a:rPr lang="pt-PT" sz="1400" dirty="0" err="1"/>
              <a:t>binary</a:t>
            </a:r>
            <a:r>
              <a:rPr lang="pt-PT" sz="1400" dirty="0"/>
              <a:t> </a:t>
            </a:r>
            <a:r>
              <a:rPr lang="pt-PT" sz="1400" dirty="0" err="1"/>
              <a:t>protocols</a:t>
            </a:r>
            <a:endParaRPr lang="pt-P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400" dirty="0" err="1"/>
              <a:t>Sometimes</a:t>
            </a:r>
            <a:r>
              <a:rPr lang="pt-PT" sz="1400" dirty="0"/>
              <a:t> </a:t>
            </a:r>
            <a:r>
              <a:rPr lang="pt-PT" sz="1400" dirty="0" err="1"/>
              <a:t>additional</a:t>
            </a:r>
            <a:r>
              <a:rPr lang="pt-PT" sz="1400" dirty="0"/>
              <a:t> </a:t>
            </a:r>
            <a:r>
              <a:rPr lang="pt-PT" sz="1400" dirty="0" err="1"/>
              <a:t>tools</a:t>
            </a:r>
            <a:r>
              <a:rPr lang="pt-PT" sz="1400" dirty="0"/>
              <a:t> </a:t>
            </a:r>
            <a:r>
              <a:rPr lang="pt-PT" sz="1400" dirty="0" err="1"/>
              <a:t>like</a:t>
            </a:r>
            <a:r>
              <a:rPr lang="pt-PT" sz="1400" dirty="0"/>
              <a:t> </a:t>
            </a:r>
            <a:r>
              <a:rPr lang="pt-PT" sz="1400" dirty="0" err="1"/>
              <a:t>BloomRPC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Wireshark</a:t>
            </a:r>
            <a:r>
              <a:rPr lang="pt-PT" sz="1400" dirty="0"/>
              <a:t> are </a:t>
            </a:r>
            <a:r>
              <a:rPr lang="pt-PT" sz="1400" dirty="0" err="1"/>
              <a:t>required</a:t>
            </a:r>
            <a:r>
              <a:rPr lang="pt-PT" sz="1400" dirty="0"/>
              <a:t> to </a:t>
            </a:r>
            <a:r>
              <a:rPr lang="pt-PT" sz="1400" dirty="0" err="1"/>
              <a:t>debug</a:t>
            </a:r>
            <a:r>
              <a:rPr lang="pt-PT" sz="1400" dirty="0"/>
              <a:t> </a:t>
            </a:r>
            <a:r>
              <a:rPr lang="pt-PT" sz="1400" dirty="0" err="1"/>
              <a:t>calls</a:t>
            </a:r>
            <a:endParaRPr lang="pt-PT" sz="1400" dirty="0"/>
          </a:p>
          <a:p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06575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REST </a:t>
            </a:r>
            <a:r>
              <a:rPr lang="en-US" dirty="0"/>
              <a:t>APIs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A66BD-29EC-42EB-B6B6-47E881A9BA7F}" type="slidenum">
              <a:rPr lang="pt-PT" smtClean="0"/>
              <a:pPr/>
              <a:t>9</a:t>
            </a:fld>
            <a:endParaRPr lang="pt-PT" dirty="0"/>
          </a:p>
        </p:txBody>
      </p:sp>
      <p:sp>
        <p:nvSpPr>
          <p:cNvPr id="13" name="Oval 12"/>
          <p:cNvSpPr/>
          <p:nvPr/>
        </p:nvSpPr>
        <p:spPr>
          <a:xfrm>
            <a:off x="731117" y="2020753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9"/>
          <p:cNvSpPr txBox="1"/>
          <p:nvPr/>
        </p:nvSpPr>
        <p:spPr>
          <a:xfrm>
            <a:off x="1242308" y="2017502"/>
            <a:ext cx="4193312" cy="3395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 to understand (text protocol)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Web infrastructure already built on top of 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 tooling for testing, inspection, 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Loose coupling between clients/server makes changes (relatively) 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High-quality HTTP implementation in every language</a:t>
            </a:r>
          </a:p>
        </p:txBody>
      </p:sp>
      <p:sp>
        <p:nvSpPr>
          <p:cNvPr id="15" name="Oval 14"/>
          <p:cNvSpPr/>
          <p:nvPr/>
        </p:nvSpPr>
        <p:spPr>
          <a:xfrm>
            <a:off x="6245191" y="2020753"/>
            <a:ext cx="362950" cy="362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9"/>
          <p:cNvSpPr txBox="1"/>
          <p:nvPr/>
        </p:nvSpPr>
        <p:spPr>
          <a:xfrm>
            <a:off x="6756381" y="2017502"/>
            <a:ext cx="5096529" cy="2897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ts val="2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600"/>
            </a:lvl1pPr>
            <a:lvl2pPr marL="18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/>
            </a:lvl2pPr>
            <a:lvl3pPr marL="36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100"/>
            </a:lvl3pPr>
            <a:lvl4pPr marL="54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4pPr>
            <a:lvl5pPr marL="72000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05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 formal (machine-readable) API 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Collary</a:t>
            </a:r>
            <a:r>
              <a:rPr lang="en-US" dirty="0"/>
              <a:t>: writing client libraries requires humans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Streaming is difficult (night-impossible in some languages)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Bidirectional streaming is not possible at 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Inefficient (textual representations are not optional for networks)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 to get many resources in a single request (</a:t>
            </a:r>
            <a:r>
              <a:rPr lang="en-US" dirty="0" err="1"/>
              <a:t>GraphQL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448738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Ghost">
      <a:dk1>
        <a:srgbClr val="3C3C3C"/>
      </a:dk1>
      <a:lt1>
        <a:sysClr val="window" lastClr="FFFFFF"/>
      </a:lt1>
      <a:dk2>
        <a:srgbClr val="44546A"/>
      </a:dk2>
      <a:lt2>
        <a:srgbClr val="F5F5F5"/>
      </a:lt2>
      <a:accent1>
        <a:srgbClr val="5B9BD5"/>
      </a:accent1>
      <a:accent2>
        <a:srgbClr val="ED7D31"/>
      </a:accent2>
      <a:accent3>
        <a:srgbClr val="A5A5A5"/>
      </a:accent3>
      <a:accent4>
        <a:srgbClr val="854766"/>
      </a:accent4>
      <a:accent5>
        <a:srgbClr val="960000"/>
      </a:accent5>
      <a:accent6>
        <a:srgbClr val="4D7830"/>
      </a:accent6>
      <a:hlink>
        <a:srgbClr val="5B9BD5"/>
      </a:hlink>
      <a:folHlink>
        <a:srgbClr val="ED7D31"/>
      </a:folHlink>
    </a:clrScheme>
    <a:fontScheme name="Montserrat &amp; Open San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host PRIMAVERA.potx" id="{6DA28295-01BD-4DE7-AF1E-0EE4BC51F7D0}" vid="{B5EF163E-096D-4A5C-AE8B-9A07A7E72200}"/>
    </a:ext>
  </a:extLst>
</a:theme>
</file>

<file path=ppt/theme/theme2.xml><?xml version="1.0" encoding="utf-8"?>
<a:theme xmlns:a="http://schemas.openxmlformats.org/drawingml/2006/main" name="Section Break Slides">
  <a:themeElements>
    <a:clrScheme name="Ghost">
      <a:dk1>
        <a:srgbClr val="3C3C3C"/>
      </a:dk1>
      <a:lt1>
        <a:sysClr val="window" lastClr="FFFFFF"/>
      </a:lt1>
      <a:dk2>
        <a:srgbClr val="44546A"/>
      </a:dk2>
      <a:lt2>
        <a:srgbClr val="F5F5F5"/>
      </a:lt2>
      <a:accent1>
        <a:srgbClr val="5B9BD5"/>
      </a:accent1>
      <a:accent2>
        <a:srgbClr val="ED7D31"/>
      </a:accent2>
      <a:accent3>
        <a:srgbClr val="A5A5A5"/>
      </a:accent3>
      <a:accent4>
        <a:srgbClr val="854766"/>
      </a:accent4>
      <a:accent5>
        <a:srgbClr val="960000"/>
      </a:accent5>
      <a:accent6>
        <a:srgbClr val="4D7830"/>
      </a:accent6>
      <a:hlink>
        <a:srgbClr val="5B9BD5"/>
      </a:hlink>
      <a:folHlink>
        <a:srgbClr val="ED7D31"/>
      </a:folHlink>
    </a:clrScheme>
    <a:fontScheme name="Montserrat &amp; Open San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host PRIMAVERA.potx" id="{6DA28295-01BD-4DE7-AF1E-0EE4BC51F7D0}" vid="{5DE59917-9651-4FE9-B33D-7F058665F8EC}"/>
    </a:ext>
  </a:extLst>
</a:theme>
</file>

<file path=ppt/theme/theme3.xml><?xml version="1.0" encoding="utf-8"?>
<a:theme xmlns:a="http://schemas.openxmlformats.org/drawingml/2006/main" name="Text Slides">
  <a:themeElements>
    <a:clrScheme name="Ghost">
      <a:dk1>
        <a:srgbClr val="3C3C3C"/>
      </a:dk1>
      <a:lt1>
        <a:sysClr val="window" lastClr="FFFFFF"/>
      </a:lt1>
      <a:dk2>
        <a:srgbClr val="44546A"/>
      </a:dk2>
      <a:lt2>
        <a:srgbClr val="F5F5F5"/>
      </a:lt2>
      <a:accent1>
        <a:srgbClr val="5B9BD5"/>
      </a:accent1>
      <a:accent2>
        <a:srgbClr val="ED7D31"/>
      </a:accent2>
      <a:accent3>
        <a:srgbClr val="A5A5A5"/>
      </a:accent3>
      <a:accent4>
        <a:srgbClr val="854766"/>
      </a:accent4>
      <a:accent5>
        <a:srgbClr val="960000"/>
      </a:accent5>
      <a:accent6>
        <a:srgbClr val="4D7830"/>
      </a:accent6>
      <a:hlink>
        <a:srgbClr val="5B9BD5"/>
      </a:hlink>
      <a:folHlink>
        <a:srgbClr val="ED7D31"/>
      </a:folHlink>
    </a:clrScheme>
    <a:fontScheme name="Montserrat &amp; Open San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host PRIMAVERA.potx" id="{6DA28295-01BD-4DE7-AF1E-0EE4BC51F7D0}" vid="{9B6471FE-7C3E-4912-B42C-D061FD392433}"/>
    </a:ext>
  </a:extLst>
</a:theme>
</file>

<file path=ppt/theme/theme4.xml><?xml version="1.0" encoding="utf-8"?>
<a:theme xmlns:a="http://schemas.openxmlformats.org/drawingml/2006/main" name="Logos Library">
  <a:themeElements>
    <a:clrScheme name="Ghost">
      <a:dk1>
        <a:srgbClr val="3C3C3C"/>
      </a:dk1>
      <a:lt1>
        <a:sysClr val="window" lastClr="FFFFFF"/>
      </a:lt1>
      <a:dk2>
        <a:srgbClr val="44546A"/>
      </a:dk2>
      <a:lt2>
        <a:srgbClr val="F5F5F5"/>
      </a:lt2>
      <a:accent1>
        <a:srgbClr val="5B9BD5"/>
      </a:accent1>
      <a:accent2>
        <a:srgbClr val="ED7D31"/>
      </a:accent2>
      <a:accent3>
        <a:srgbClr val="A5A5A5"/>
      </a:accent3>
      <a:accent4>
        <a:srgbClr val="854766"/>
      </a:accent4>
      <a:accent5>
        <a:srgbClr val="960000"/>
      </a:accent5>
      <a:accent6>
        <a:srgbClr val="4D7830"/>
      </a:accent6>
      <a:hlink>
        <a:srgbClr val="5B9BD5"/>
      </a:hlink>
      <a:folHlink>
        <a:srgbClr val="ED7D31"/>
      </a:folHlink>
    </a:clrScheme>
    <a:fontScheme name="Montserrat &amp; Open San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host PRIMAVERA.potx" id="{6DA28295-01BD-4DE7-AF1E-0EE4BC51F7D0}" vid="{F6614B61-7541-416C-8C75-BAD864A0FBC7}"/>
    </a:ext>
  </a:extLst>
</a:theme>
</file>

<file path=ppt/theme/theme5.xml><?xml version="1.0" encoding="utf-8"?>
<a:theme xmlns:a="http://schemas.openxmlformats.org/drawingml/2006/main" name="Icons Library">
  <a:themeElements>
    <a:clrScheme name="Ghost">
      <a:dk1>
        <a:srgbClr val="3C3C3C"/>
      </a:dk1>
      <a:lt1>
        <a:sysClr val="window" lastClr="FFFFFF"/>
      </a:lt1>
      <a:dk2>
        <a:srgbClr val="44546A"/>
      </a:dk2>
      <a:lt2>
        <a:srgbClr val="F5F5F5"/>
      </a:lt2>
      <a:accent1>
        <a:srgbClr val="5B9BD5"/>
      </a:accent1>
      <a:accent2>
        <a:srgbClr val="ED7D31"/>
      </a:accent2>
      <a:accent3>
        <a:srgbClr val="A5A5A5"/>
      </a:accent3>
      <a:accent4>
        <a:srgbClr val="854766"/>
      </a:accent4>
      <a:accent5>
        <a:srgbClr val="960000"/>
      </a:accent5>
      <a:accent6>
        <a:srgbClr val="4D7830"/>
      </a:accent6>
      <a:hlink>
        <a:srgbClr val="5B9BD5"/>
      </a:hlink>
      <a:folHlink>
        <a:srgbClr val="ED7D31"/>
      </a:folHlink>
    </a:clrScheme>
    <a:fontScheme name="Montserrat &amp; Open Sans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host PRIMAVERA.potx" id="{6DA28295-01BD-4DE7-AF1E-0EE4BC51F7D0}" vid="{0DF04267-70D3-4ECD-BCEB-0B7943F7AB5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26569</TotalTime>
  <Words>443</Words>
  <Application>Microsoft Office PowerPoint</Application>
  <PresentationFormat>Widescreen</PresentationFormat>
  <Paragraphs>117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Open Sans</vt:lpstr>
      <vt:lpstr>Calibri</vt:lpstr>
      <vt:lpstr>Wingdings</vt:lpstr>
      <vt:lpstr>Montserrat</vt:lpstr>
      <vt:lpstr>Arial</vt:lpstr>
      <vt:lpstr>Title Slides</vt:lpstr>
      <vt:lpstr>Section Break Slides</vt:lpstr>
      <vt:lpstr>Text Slides</vt:lpstr>
      <vt:lpstr>Logos Library</vt:lpstr>
      <vt:lpstr>Icons Library</vt:lpstr>
      <vt:lpstr>gRPC</vt:lpstr>
      <vt:lpstr> </vt:lpstr>
      <vt:lpstr>Protocol Buffers</vt:lpstr>
      <vt:lpstr>Protocol Buffers Example</vt:lpstr>
      <vt:lpstr>HTTP2</vt:lpstr>
      <vt:lpstr>HTTP2 Demo</vt:lpstr>
      <vt:lpstr>Strengths</vt:lpstr>
      <vt:lpstr>Weaknesses</vt:lpstr>
      <vt:lpstr>REST APIs</vt:lpstr>
      <vt:lpstr>GRPC vs REST APIs</vt:lpstr>
      <vt:lpstr>These characteristics make gRPC ideal for</vt:lpstr>
      <vt:lpstr>REST vs GRPC – Practical Benchmark</vt:lpstr>
      <vt:lpstr>REST – Average 97.43ms</vt:lpstr>
      <vt:lpstr>GRPC</vt:lpstr>
      <vt:lpstr>GRPC - Average 3.70ms </vt:lpstr>
      <vt:lpstr>Is it worth the migration yet?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“LITHIUM”</dc:title>
  <dc:creator>Hugo Ribeiro</dc:creator>
  <cp:keywords>PRIMAVERA INT Ghost</cp:keywords>
  <cp:lastModifiedBy>André Borges</cp:lastModifiedBy>
  <cp:revision>417</cp:revision>
  <dcterms:created xsi:type="dcterms:W3CDTF">2017-11-29T18:34:30Z</dcterms:created>
  <dcterms:modified xsi:type="dcterms:W3CDTF">2019-12-12T09:29:15Z</dcterms:modified>
</cp:coreProperties>
</file>